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4"/>
  </p:notesMasterIdLst>
  <p:sldIdLst>
    <p:sldId id="256" r:id="rId2"/>
    <p:sldId id="316" r:id="rId3"/>
    <p:sldId id="257" r:id="rId4"/>
    <p:sldId id="322" r:id="rId5"/>
    <p:sldId id="321" r:id="rId6"/>
    <p:sldId id="325" r:id="rId7"/>
    <p:sldId id="326" r:id="rId8"/>
    <p:sldId id="327" r:id="rId9"/>
    <p:sldId id="328" r:id="rId10"/>
    <p:sldId id="330" r:id="rId11"/>
    <p:sldId id="331" r:id="rId12"/>
    <p:sldId id="332" r:id="rId13"/>
    <p:sldId id="333" r:id="rId14"/>
    <p:sldId id="334" r:id="rId15"/>
    <p:sldId id="335" r:id="rId16"/>
    <p:sldId id="336" r:id="rId17"/>
    <p:sldId id="337" r:id="rId18"/>
    <p:sldId id="338" r:id="rId19"/>
    <p:sldId id="339" r:id="rId20"/>
    <p:sldId id="340" r:id="rId21"/>
    <p:sldId id="342" r:id="rId22"/>
    <p:sldId id="341" r:id="rId23"/>
    <p:sldId id="343" r:id="rId24"/>
    <p:sldId id="344" r:id="rId25"/>
    <p:sldId id="345" r:id="rId26"/>
    <p:sldId id="346" r:id="rId27"/>
    <p:sldId id="347" r:id="rId28"/>
    <p:sldId id="348" r:id="rId29"/>
    <p:sldId id="349" r:id="rId30"/>
    <p:sldId id="350" r:id="rId31"/>
    <p:sldId id="351" r:id="rId32"/>
    <p:sldId id="352" r:id="rId33"/>
    <p:sldId id="353" r:id="rId34"/>
    <p:sldId id="354" r:id="rId35"/>
    <p:sldId id="355" r:id="rId36"/>
    <p:sldId id="356" r:id="rId37"/>
    <p:sldId id="357" r:id="rId38"/>
    <p:sldId id="358" r:id="rId39"/>
    <p:sldId id="359" r:id="rId40"/>
    <p:sldId id="324" r:id="rId41"/>
    <p:sldId id="320" r:id="rId42"/>
    <p:sldId id="305"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p:scale>
          <a:sx n="50" d="100"/>
          <a:sy n="50" d="100"/>
        </p:scale>
        <p:origin x="-174" y="-82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25/12/2013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14</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28D02CCB-924F-4D17-9C6A-8ED48456CC18}" type="slidenum">
              <a:rPr lang="en-US" smtClean="0"/>
              <a:pPr/>
              <a:t>17</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28D02CCB-924F-4D17-9C6A-8ED48456CC18}" type="slidenum">
              <a:rPr lang="en-US" smtClean="0"/>
              <a:pPr/>
              <a:t>19</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28D02CCB-924F-4D17-9C6A-8ED48456CC18}" type="slidenum">
              <a:rPr lang="en-US" smtClean="0"/>
              <a:pPr/>
              <a:t>20</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28D02CCB-924F-4D17-9C6A-8ED48456CC18}" type="slidenum">
              <a:rPr lang="en-US" smtClean="0"/>
              <a:pPr/>
              <a:t>21</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28D02CCB-924F-4D17-9C6A-8ED48456CC18}" type="slidenum">
              <a:rPr lang="en-US" smtClean="0"/>
              <a:pPr/>
              <a:t>22</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6</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7</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8</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9</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10</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11</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12</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13</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28.xml"/><Relationship Id="rId13" Type="http://schemas.openxmlformats.org/officeDocument/2006/relationships/slide" Target="../slides/slide37.xml"/><Relationship Id="rId18" Type="http://schemas.openxmlformats.org/officeDocument/2006/relationships/slide" Target="../slides/slide11.xml"/><Relationship Id="rId3" Type="http://schemas.openxmlformats.org/officeDocument/2006/relationships/slide" Target="../slides/slide2.xml"/><Relationship Id="rId7" Type="http://schemas.openxmlformats.org/officeDocument/2006/relationships/slide" Target="../slides/slide36.xml"/><Relationship Id="rId12" Type="http://schemas.openxmlformats.org/officeDocument/2006/relationships/slide" Target="../slides/slide35.xml"/><Relationship Id="rId17" Type="http://schemas.openxmlformats.org/officeDocument/2006/relationships/slide" Target="../slides/slide22.xml"/><Relationship Id="rId2" Type="http://schemas.openxmlformats.org/officeDocument/2006/relationships/slide" Target="../slides/slide3.xml"/><Relationship Id="rId16"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24.xml"/><Relationship Id="rId11" Type="http://schemas.openxmlformats.org/officeDocument/2006/relationships/slide" Target="../slides/slide34.xml"/><Relationship Id="rId5" Type="http://schemas.openxmlformats.org/officeDocument/2006/relationships/slide" Target="../slides/slide18.xml"/><Relationship Id="rId15" Type="http://schemas.openxmlformats.org/officeDocument/2006/relationships/slide" Target="../slides/slide39.xml"/><Relationship Id="rId10" Type="http://schemas.openxmlformats.org/officeDocument/2006/relationships/slide" Target="../slides/slide32.xml"/><Relationship Id="rId4" Type="http://schemas.openxmlformats.org/officeDocument/2006/relationships/slide" Target="../slides/slide16.xml"/><Relationship Id="rId9" Type="http://schemas.openxmlformats.org/officeDocument/2006/relationships/slide" Target="../slides/slide30.xml"/><Relationship Id="rId14" Type="http://schemas.openxmlformats.org/officeDocument/2006/relationships/slide" Target="../slides/slide3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25/12/2013</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25/12/2013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25/12/2013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8" name="Round Same Side Corner Rectangle 7">
            <a:hlinkClick r:id="rId2" action="ppaction://hlinksldjump"/>
          </p:cNvPr>
          <p:cNvSpPr/>
          <p:nvPr userDrawn="1"/>
        </p:nvSpPr>
        <p:spPr>
          <a:xfrm>
            <a:off x="29761" y="6600202"/>
            <a:ext cx="70788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000" b="1" dirty="0" smtClean="0">
                <a:solidFill>
                  <a:schemeClr val="bg1"/>
                </a:solidFill>
                <a:latin typeface="Calibri" pitchFamily="34" charset="0"/>
                <a:cs typeface="Calibri" pitchFamily="34" charset="0"/>
              </a:rPr>
              <a:t>Scenario</a:t>
            </a:r>
            <a:endParaRPr lang="en-GB" sz="1000" b="1" dirty="0">
              <a:solidFill>
                <a:schemeClr val="bg1"/>
              </a:solidFill>
              <a:latin typeface="Calibri" pitchFamily="34" charset="0"/>
              <a:cs typeface="Calibri" pitchFamily="34" charset="0"/>
            </a:endParaRPr>
          </a:p>
        </p:txBody>
      </p:sp>
      <p:sp>
        <p:nvSpPr>
          <p:cNvPr id="11" name="Round Same Side Corner Rectangle 10">
            <a:hlinkClick r:id="rId3" action="ppaction://hlinksldjump"/>
          </p:cNvPr>
          <p:cNvSpPr/>
          <p:nvPr userDrawn="1"/>
        </p:nvSpPr>
        <p:spPr>
          <a:xfrm>
            <a:off x="8244407" y="6597352"/>
            <a:ext cx="859451"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800" b="1" dirty="0" smtClean="0">
                <a:solidFill>
                  <a:schemeClr val="tx1"/>
                </a:solidFill>
                <a:latin typeface="Calibri" pitchFamily="34" charset="0"/>
                <a:cs typeface="Calibri" pitchFamily="34" charset="0"/>
              </a:rPr>
              <a:t>Assessment</a:t>
            </a:r>
            <a:endParaRPr lang="en-GB" sz="800" b="1" dirty="0">
              <a:solidFill>
                <a:schemeClr val="tx1"/>
              </a:solidFill>
              <a:latin typeface="Calibri" pitchFamily="34" charset="0"/>
              <a:cs typeface="Calibri" pitchFamily="34" charset="0"/>
            </a:endParaRPr>
          </a:p>
        </p:txBody>
      </p:sp>
      <p:sp>
        <p:nvSpPr>
          <p:cNvPr id="15" name="Round Same Side Corner Rectangle 14">
            <a:hlinkClick r:id="rId4" action="ppaction://hlinksldjump"/>
          </p:cNvPr>
          <p:cNvSpPr/>
          <p:nvPr userDrawn="1"/>
        </p:nvSpPr>
        <p:spPr>
          <a:xfrm>
            <a:off x="2357084" y="6600202"/>
            <a:ext cx="220820"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800" b="1" dirty="0" smtClean="0">
                <a:latin typeface="Calibri" pitchFamily="34" charset="0"/>
                <a:cs typeface="Calibri" pitchFamily="34" charset="0"/>
              </a:rPr>
              <a:t>4</a:t>
            </a:r>
            <a:endParaRPr lang="en-GB" sz="800" b="1" dirty="0">
              <a:latin typeface="Calibri" pitchFamily="34" charset="0"/>
              <a:cs typeface="Calibri" pitchFamily="34" charset="0"/>
            </a:endParaRPr>
          </a:p>
        </p:txBody>
      </p:sp>
      <p:sp>
        <p:nvSpPr>
          <p:cNvPr id="16" name="Round Same Side Corner Rectangle 15">
            <a:hlinkClick r:id="" action="ppaction://noaction"/>
          </p:cNvPr>
          <p:cNvSpPr/>
          <p:nvPr userDrawn="1"/>
        </p:nvSpPr>
        <p:spPr>
          <a:xfrm>
            <a:off x="2582940" y="6600202"/>
            <a:ext cx="220820"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800" b="1" dirty="0" smtClean="0">
                <a:latin typeface="Calibri" pitchFamily="34" charset="0"/>
                <a:cs typeface="Calibri" pitchFamily="34" charset="0"/>
              </a:rPr>
              <a:t>5</a:t>
            </a:r>
            <a:endParaRPr lang="en-GB" sz="800" b="1" dirty="0">
              <a:latin typeface="Calibri" pitchFamily="34" charset="0"/>
              <a:cs typeface="Calibri" pitchFamily="34" charset="0"/>
            </a:endParaRPr>
          </a:p>
        </p:txBody>
      </p:sp>
      <p:sp>
        <p:nvSpPr>
          <p:cNvPr id="17" name="Round Same Side Corner Rectangle 16">
            <a:hlinkClick r:id="rId5" action="ppaction://hlinksldjump"/>
          </p:cNvPr>
          <p:cNvSpPr/>
          <p:nvPr userDrawn="1"/>
        </p:nvSpPr>
        <p:spPr>
          <a:xfrm>
            <a:off x="2808796" y="6600202"/>
            <a:ext cx="220820"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800" b="1" dirty="0" smtClean="0">
                <a:latin typeface="Calibri" pitchFamily="34" charset="0"/>
                <a:cs typeface="Calibri" pitchFamily="34" charset="0"/>
              </a:rPr>
              <a:t>6</a:t>
            </a:r>
            <a:endParaRPr lang="en-GB" sz="800" b="1" dirty="0">
              <a:latin typeface="Calibri" pitchFamily="34" charset="0"/>
              <a:cs typeface="Calibri" pitchFamily="34" charset="0"/>
            </a:endParaRPr>
          </a:p>
        </p:txBody>
      </p:sp>
      <p:sp>
        <p:nvSpPr>
          <p:cNvPr id="18" name="Round Same Side Corner Rectangle 17">
            <a:hlinkClick r:id="" action="ppaction://noaction"/>
          </p:cNvPr>
          <p:cNvSpPr/>
          <p:nvPr userDrawn="1"/>
        </p:nvSpPr>
        <p:spPr>
          <a:xfrm>
            <a:off x="3034652" y="6597352"/>
            <a:ext cx="28803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800" b="1" dirty="0" smtClean="0">
                <a:latin typeface="Calibri" pitchFamily="34" charset="0"/>
                <a:cs typeface="Calibri" pitchFamily="34" charset="0"/>
              </a:rPr>
              <a:t>7</a:t>
            </a:r>
            <a:endParaRPr lang="en-GB" sz="800" b="1" dirty="0">
              <a:latin typeface="Calibri" pitchFamily="34" charset="0"/>
              <a:cs typeface="Calibri" pitchFamily="34" charset="0"/>
            </a:endParaRPr>
          </a:p>
        </p:txBody>
      </p:sp>
      <p:sp>
        <p:nvSpPr>
          <p:cNvPr id="19" name="Round Same Side Corner Rectangle 18">
            <a:hlinkClick r:id="" action="ppaction://noaction"/>
          </p:cNvPr>
          <p:cNvSpPr/>
          <p:nvPr userDrawn="1"/>
        </p:nvSpPr>
        <p:spPr>
          <a:xfrm>
            <a:off x="3327720" y="6597352"/>
            <a:ext cx="28803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800" b="1" dirty="0">
                <a:latin typeface="Calibri" pitchFamily="34" charset="0"/>
                <a:cs typeface="Calibri" pitchFamily="34" charset="0"/>
              </a:rPr>
              <a:t>8</a:t>
            </a:r>
          </a:p>
        </p:txBody>
      </p:sp>
      <p:sp>
        <p:nvSpPr>
          <p:cNvPr id="20" name="Round Same Side Corner Rectangle 19">
            <a:hlinkClick r:id="rId6" action="ppaction://hlinksldjump"/>
          </p:cNvPr>
          <p:cNvSpPr/>
          <p:nvPr userDrawn="1"/>
        </p:nvSpPr>
        <p:spPr>
          <a:xfrm>
            <a:off x="3620788" y="6597352"/>
            <a:ext cx="28803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800" b="1" dirty="0" smtClean="0">
                <a:latin typeface="Calibri" pitchFamily="34" charset="0"/>
                <a:cs typeface="Calibri" pitchFamily="34" charset="0"/>
              </a:rPr>
              <a:t>9</a:t>
            </a:r>
            <a:endParaRPr lang="en-GB" sz="800" b="1" dirty="0">
              <a:latin typeface="Calibri" pitchFamily="34" charset="0"/>
              <a:cs typeface="Calibri" pitchFamily="34" charset="0"/>
            </a:endParaRPr>
          </a:p>
        </p:txBody>
      </p:sp>
      <p:sp>
        <p:nvSpPr>
          <p:cNvPr id="21" name="Round Same Side Corner Rectangle 20">
            <a:hlinkClick r:id="rId7" action="ppaction://hlinksldjump"/>
          </p:cNvPr>
          <p:cNvSpPr/>
          <p:nvPr userDrawn="1"/>
        </p:nvSpPr>
        <p:spPr>
          <a:xfrm>
            <a:off x="3913856"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800" b="1" dirty="0" smtClean="0">
                <a:latin typeface="Calibri" pitchFamily="34" charset="0"/>
                <a:cs typeface="Calibri" pitchFamily="34" charset="0"/>
              </a:rPr>
              <a:t>10</a:t>
            </a:r>
            <a:endParaRPr lang="en-GB" sz="800" b="1" dirty="0">
              <a:latin typeface="Calibri" pitchFamily="34" charset="0"/>
              <a:cs typeface="Calibri" pitchFamily="34" charset="0"/>
            </a:endParaRPr>
          </a:p>
        </p:txBody>
      </p:sp>
      <p:sp>
        <p:nvSpPr>
          <p:cNvPr id="22" name="Round Same Side Corner Rectangle 21">
            <a:hlinkClick r:id="rId8" action="ppaction://hlinksldjump"/>
          </p:cNvPr>
          <p:cNvSpPr/>
          <p:nvPr userDrawn="1"/>
        </p:nvSpPr>
        <p:spPr>
          <a:xfrm>
            <a:off x="4278932"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800" b="1" dirty="0" smtClean="0">
                <a:latin typeface="Calibri" pitchFamily="34" charset="0"/>
                <a:cs typeface="Calibri" pitchFamily="34" charset="0"/>
              </a:rPr>
              <a:t>11</a:t>
            </a:r>
            <a:endParaRPr lang="en-GB" sz="800" b="1" dirty="0">
              <a:latin typeface="Calibri" pitchFamily="34" charset="0"/>
              <a:cs typeface="Calibri" pitchFamily="34" charset="0"/>
            </a:endParaRPr>
          </a:p>
        </p:txBody>
      </p:sp>
      <p:sp>
        <p:nvSpPr>
          <p:cNvPr id="23" name="Round Same Side Corner Rectangle 22">
            <a:hlinkClick r:id="rId9" action="ppaction://hlinksldjump"/>
          </p:cNvPr>
          <p:cNvSpPr/>
          <p:nvPr userDrawn="1"/>
        </p:nvSpPr>
        <p:spPr>
          <a:xfrm>
            <a:off x="4644008" y="6597352"/>
            <a:ext cx="3240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800" b="1" dirty="0" smtClean="0">
                <a:latin typeface="Calibri" pitchFamily="34" charset="0"/>
                <a:cs typeface="Calibri" pitchFamily="34" charset="0"/>
              </a:rPr>
              <a:t>12</a:t>
            </a:r>
            <a:endParaRPr lang="en-GB" sz="800" b="1" dirty="0">
              <a:latin typeface="Calibri" pitchFamily="34" charset="0"/>
              <a:cs typeface="Calibri" pitchFamily="34" charset="0"/>
            </a:endParaRPr>
          </a:p>
        </p:txBody>
      </p:sp>
      <p:sp>
        <p:nvSpPr>
          <p:cNvPr id="24" name="Round Same Side Corner Rectangle 23">
            <a:hlinkClick r:id="rId10" action="ppaction://hlinksldjump"/>
          </p:cNvPr>
          <p:cNvSpPr/>
          <p:nvPr userDrawn="1"/>
        </p:nvSpPr>
        <p:spPr>
          <a:xfrm>
            <a:off x="4973080" y="6597352"/>
            <a:ext cx="3240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800" b="1" dirty="0" smtClean="0">
                <a:latin typeface="Calibri" pitchFamily="34" charset="0"/>
                <a:cs typeface="Calibri" pitchFamily="34" charset="0"/>
              </a:rPr>
              <a:t>13</a:t>
            </a:r>
            <a:endParaRPr lang="en-GB" sz="800" b="1" dirty="0">
              <a:latin typeface="Calibri" pitchFamily="34" charset="0"/>
              <a:cs typeface="Calibri" pitchFamily="34" charset="0"/>
            </a:endParaRPr>
          </a:p>
        </p:txBody>
      </p:sp>
      <p:sp>
        <p:nvSpPr>
          <p:cNvPr id="25" name="Round Same Side Corner Rectangle 24">
            <a:hlinkClick r:id="rId11" action="ppaction://hlinksldjump"/>
          </p:cNvPr>
          <p:cNvSpPr/>
          <p:nvPr userDrawn="1"/>
        </p:nvSpPr>
        <p:spPr>
          <a:xfrm>
            <a:off x="5302152"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800" b="1" dirty="0" smtClean="0">
                <a:latin typeface="Calibri" pitchFamily="34" charset="0"/>
                <a:cs typeface="Calibri" pitchFamily="34" charset="0"/>
              </a:rPr>
              <a:t>14</a:t>
            </a:r>
            <a:endParaRPr lang="en-GB" sz="800" b="1" dirty="0">
              <a:latin typeface="Calibri" pitchFamily="34" charset="0"/>
              <a:cs typeface="Calibri" pitchFamily="34" charset="0"/>
            </a:endParaRPr>
          </a:p>
        </p:txBody>
      </p:sp>
      <p:sp>
        <p:nvSpPr>
          <p:cNvPr id="26" name="Round Same Side Corner Rectangle 25">
            <a:hlinkClick r:id="rId12" action="ppaction://hlinksldjump"/>
          </p:cNvPr>
          <p:cNvSpPr/>
          <p:nvPr userDrawn="1"/>
        </p:nvSpPr>
        <p:spPr>
          <a:xfrm>
            <a:off x="5667228"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800" b="1" dirty="0" smtClean="0">
                <a:latin typeface="Calibri" pitchFamily="34" charset="0"/>
                <a:cs typeface="Calibri" pitchFamily="34" charset="0"/>
              </a:rPr>
              <a:t>15</a:t>
            </a:r>
            <a:endParaRPr lang="en-GB" sz="800" b="1" dirty="0">
              <a:latin typeface="Calibri" pitchFamily="34" charset="0"/>
              <a:cs typeface="Calibri" pitchFamily="34" charset="0"/>
            </a:endParaRPr>
          </a:p>
        </p:txBody>
      </p:sp>
      <p:sp>
        <p:nvSpPr>
          <p:cNvPr id="27" name="Round Same Side Corner Rectangle 26">
            <a:hlinkClick r:id="rId7" action="ppaction://hlinksldjump"/>
          </p:cNvPr>
          <p:cNvSpPr/>
          <p:nvPr userDrawn="1"/>
        </p:nvSpPr>
        <p:spPr>
          <a:xfrm>
            <a:off x="6032304"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800" b="1" dirty="0" smtClean="0">
                <a:latin typeface="Calibri" pitchFamily="34" charset="0"/>
                <a:cs typeface="Calibri" pitchFamily="34" charset="0"/>
              </a:rPr>
              <a:t>16</a:t>
            </a:r>
            <a:endParaRPr lang="en-GB" sz="800" b="1" dirty="0">
              <a:latin typeface="Calibri" pitchFamily="34" charset="0"/>
              <a:cs typeface="Calibri" pitchFamily="34" charset="0"/>
            </a:endParaRPr>
          </a:p>
        </p:txBody>
      </p:sp>
      <p:sp>
        <p:nvSpPr>
          <p:cNvPr id="28" name="Round Same Side Corner Rectangle 27">
            <a:hlinkClick r:id="rId13" action="ppaction://hlinksldjump"/>
          </p:cNvPr>
          <p:cNvSpPr/>
          <p:nvPr userDrawn="1"/>
        </p:nvSpPr>
        <p:spPr>
          <a:xfrm>
            <a:off x="6397380"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800" b="1" dirty="0" smtClean="0">
                <a:latin typeface="Calibri" pitchFamily="34" charset="0"/>
                <a:cs typeface="Calibri" pitchFamily="34" charset="0"/>
              </a:rPr>
              <a:t>17</a:t>
            </a:r>
            <a:endParaRPr lang="en-GB" sz="800" b="1" dirty="0">
              <a:latin typeface="Calibri" pitchFamily="34" charset="0"/>
              <a:cs typeface="Calibri" pitchFamily="34" charset="0"/>
            </a:endParaRPr>
          </a:p>
        </p:txBody>
      </p:sp>
      <p:sp>
        <p:nvSpPr>
          <p:cNvPr id="29" name="Round Same Side Corner Rectangle 28">
            <a:hlinkClick r:id="rId14" action="ppaction://hlinksldjump"/>
          </p:cNvPr>
          <p:cNvSpPr/>
          <p:nvPr userDrawn="1"/>
        </p:nvSpPr>
        <p:spPr>
          <a:xfrm>
            <a:off x="6762456"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800" b="1" dirty="0" smtClean="0">
                <a:latin typeface="Calibri" pitchFamily="34" charset="0"/>
                <a:cs typeface="Calibri" pitchFamily="34" charset="0"/>
              </a:rPr>
              <a:t>18</a:t>
            </a:r>
            <a:endParaRPr lang="en-GB" sz="800" b="1" dirty="0">
              <a:latin typeface="Calibri" pitchFamily="34" charset="0"/>
              <a:cs typeface="Calibri" pitchFamily="34" charset="0"/>
            </a:endParaRPr>
          </a:p>
        </p:txBody>
      </p:sp>
      <p:sp>
        <p:nvSpPr>
          <p:cNvPr id="30" name="Round Same Side Corner Rectangle 29">
            <a:hlinkClick r:id="rId14" action="ppaction://hlinksldjump"/>
          </p:cNvPr>
          <p:cNvSpPr/>
          <p:nvPr userDrawn="1"/>
        </p:nvSpPr>
        <p:spPr>
          <a:xfrm>
            <a:off x="7127532"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800" b="1" dirty="0" smtClean="0">
                <a:latin typeface="Calibri" pitchFamily="34" charset="0"/>
                <a:cs typeface="Calibri" pitchFamily="34" charset="0"/>
              </a:rPr>
              <a:t>19</a:t>
            </a:r>
            <a:endParaRPr lang="en-GB" sz="800" b="1" dirty="0">
              <a:latin typeface="Calibri" pitchFamily="34" charset="0"/>
              <a:cs typeface="Calibri" pitchFamily="34" charset="0"/>
            </a:endParaRPr>
          </a:p>
        </p:txBody>
      </p:sp>
      <p:sp>
        <p:nvSpPr>
          <p:cNvPr id="31" name="Round Same Side Corner Rectangle 30">
            <a:hlinkClick r:id="rId15" action="ppaction://hlinksldjump"/>
          </p:cNvPr>
          <p:cNvSpPr/>
          <p:nvPr userDrawn="1"/>
        </p:nvSpPr>
        <p:spPr>
          <a:xfrm>
            <a:off x="7492608"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800" b="1" dirty="0" smtClean="0">
                <a:latin typeface="Calibri" pitchFamily="34" charset="0"/>
                <a:cs typeface="Calibri" pitchFamily="34" charset="0"/>
              </a:rPr>
              <a:t>20</a:t>
            </a:r>
            <a:endParaRPr lang="en-GB" sz="800" b="1" dirty="0">
              <a:latin typeface="Calibri" pitchFamily="34" charset="0"/>
              <a:cs typeface="Calibri" pitchFamily="34" charset="0"/>
            </a:endParaRPr>
          </a:p>
        </p:txBody>
      </p:sp>
      <p:sp>
        <p:nvSpPr>
          <p:cNvPr id="32" name="Round Same Side Corner Rectangle 31">
            <a:hlinkClick r:id="rId16" action="ppaction://hlinksldjump"/>
          </p:cNvPr>
          <p:cNvSpPr/>
          <p:nvPr userDrawn="1"/>
        </p:nvSpPr>
        <p:spPr>
          <a:xfrm>
            <a:off x="7857684"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800" b="1" dirty="0" smtClean="0">
                <a:latin typeface="Calibri" pitchFamily="34" charset="0"/>
                <a:cs typeface="Calibri" pitchFamily="34" charset="0"/>
              </a:rPr>
              <a:t>21</a:t>
            </a:r>
            <a:endParaRPr lang="en-GB" sz="800" b="1" dirty="0">
              <a:latin typeface="Calibri" pitchFamily="34" charset="0"/>
              <a:cs typeface="Calibri" pitchFamily="34" charset="0"/>
            </a:endParaRPr>
          </a:p>
        </p:txBody>
      </p:sp>
      <p:sp>
        <p:nvSpPr>
          <p:cNvPr id="33" name="Round Same Side Corner Rectangle 32">
            <a:hlinkClick r:id="rId17" action="ppaction://hlinksldjump"/>
          </p:cNvPr>
          <p:cNvSpPr/>
          <p:nvPr userDrawn="1"/>
        </p:nvSpPr>
        <p:spPr>
          <a:xfrm>
            <a:off x="742679" y="6597352"/>
            <a:ext cx="48988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700" b="1" dirty="0" smtClean="0">
                <a:latin typeface="Calibri" pitchFamily="34" charset="0"/>
                <a:cs typeface="Calibri" pitchFamily="34" charset="0"/>
              </a:rPr>
              <a:t>Criteria</a:t>
            </a:r>
            <a:endParaRPr lang="en-GB" sz="700" b="1" dirty="0">
              <a:latin typeface="Calibri" pitchFamily="34" charset="0"/>
              <a:cs typeface="Calibri" pitchFamily="34" charset="0"/>
            </a:endParaRPr>
          </a:p>
        </p:txBody>
      </p:sp>
      <p:sp>
        <p:nvSpPr>
          <p:cNvPr id="34" name="Round Same Side Corner Rectangle 33">
            <a:hlinkClick r:id="" action="ppaction://noaction"/>
          </p:cNvPr>
          <p:cNvSpPr/>
          <p:nvPr userDrawn="1"/>
        </p:nvSpPr>
        <p:spPr>
          <a:xfrm>
            <a:off x="1237597" y="6597352"/>
            <a:ext cx="417874"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700" b="1" dirty="0" smtClean="0">
                <a:latin typeface="Calibri" pitchFamily="34" charset="0"/>
                <a:cs typeface="Calibri" pitchFamily="34" charset="0"/>
              </a:rPr>
              <a:t>Tasks</a:t>
            </a:r>
            <a:endParaRPr lang="en-GB" sz="700" b="1" dirty="0">
              <a:latin typeface="Calibri" pitchFamily="34" charset="0"/>
              <a:cs typeface="Calibri" pitchFamily="34" charset="0"/>
            </a:endParaRPr>
          </a:p>
        </p:txBody>
      </p:sp>
      <p:sp>
        <p:nvSpPr>
          <p:cNvPr id="35" name="Round Same Side Corner Rectangle 34">
            <a:hlinkClick r:id="rId17" action="ppaction://hlinksldjump"/>
          </p:cNvPr>
          <p:cNvSpPr/>
          <p:nvPr userDrawn="1"/>
        </p:nvSpPr>
        <p:spPr>
          <a:xfrm>
            <a:off x="1660507" y="6600202"/>
            <a:ext cx="239829"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800" b="1" dirty="0" smtClean="0">
                <a:latin typeface="Calibri" pitchFamily="34" charset="0"/>
                <a:cs typeface="Calibri" pitchFamily="34" charset="0"/>
              </a:rPr>
              <a:t>1</a:t>
            </a:r>
            <a:endParaRPr lang="en-GB" sz="800" b="1" dirty="0">
              <a:latin typeface="Calibri" pitchFamily="34" charset="0"/>
              <a:cs typeface="Calibri" pitchFamily="34" charset="0"/>
            </a:endParaRPr>
          </a:p>
        </p:txBody>
      </p:sp>
      <p:sp>
        <p:nvSpPr>
          <p:cNvPr id="36" name="Round Same Side Corner Rectangle 35">
            <a:hlinkClick r:id="" action="ppaction://noaction"/>
          </p:cNvPr>
          <p:cNvSpPr/>
          <p:nvPr userDrawn="1"/>
        </p:nvSpPr>
        <p:spPr>
          <a:xfrm>
            <a:off x="1905372" y="6600202"/>
            <a:ext cx="220820"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800" b="1" dirty="0" smtClean="0">
                <a:latin typeface="Calibri" pitchFamily="34" charset="0"/>
                <a:cs typeface="Calibri" pitchFamily="34" charset="0"/>
              </a:rPr>
              <a:t>2</a:t>
            </a:r>
            <a:endParaRPr lang="en-GB" sz="800" b="1" dirty="0">
              <a:latin typeface="Calibri" pitchFamily="34" charset="0"/>
              <a:cs typeface="Calibri" pitchFamily="34" charset="0"/>
            </a:endParaRPr>
          </a:p>
        </p:txBody>
      </p:sp>
      <p:sp>
        <p:nvSpPr>
          <p:cNvPr id="37" name="Round Same Side Corner Rectangle 36">
            <a:hlinkClick r:id="rId18" action="ppaction://hlinksldjump"/>
          </p:cNvPr>
          <p:cNvSpPr/>
          <p:nvPr userDrawn="1"/>
        </p:nvSpPr>
        <p:spPr>
          <a:xfrm>
            <a:off x="2131228" y="6600202"/>
            <a:ext cx="220820"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800" b="1" dirty="0" smtClean="0">
                <a:latin typeface="Calibri" pitchFamily="34" charset="0"/>
                <a:cs typeface="Calibri" pitchFamily="34" charset="0"/>
              </a:rPr>
              <a:t>3</a:t>
            </a:r>
            <a:endParaRPr lang="en-GB" sz="8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25/12/2013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25/12/2013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25/12/2013</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25/12/2013</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25/12/2013</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25/12/2013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25/12/2013</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25/12/2013</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berr.gov.uk/whatwedo/consumers/buying-selling/distance-selling/index.html"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cap.org.uk/"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consumerist.com/2007/05/15/ebay-scam-people-still-trying-to-sell-pictures-of-things/"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www.consumeractiongroup.co.uk/forum/showthread.php?400237-Amazon-Logistics-delivery-woes"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whois.domaintools.co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news.cnet.com/8301-1023_3-57616243-93/internet-ad-sales-climb-to-$10.7-billion/"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116633"/>
            <a:ext cx="7772400" cy="1440160"/>
          </a:xfrm>
        </p:spPr>
        <p:txBody>
          <a:bodyPr/>
          <a:lstStyle/>
          <a:p>
            <a:r>
              <a:rPr lang="en-GB" dirty="0" smtClean="0"/>
              <a:t>Unit 06</a:t>
            </a:r>
            <a:endParaRPr lang="en-GB" dirty="0"/>
          </a:p>
        </p:txBody>
      </p:sp>
      <p:sp>
        <p:nvSpPr>
          <p:cNvPr id="3" name="Subtitle 2"/>
          <p:cNvSpPr>
            <a:spLocks noGrp="1"/>
          </p:cNvSpPr>
          <p:nvPr>
            <p:ph type="subTitle" idx="1"/>
          </p:nvPr>
        </p:nvSpPr>
        <p:spPr>
          <a:xfrm>
            <a:off x="1081844" y="1760622"/>
            <a:ext cx="7772400" cy="1524362"/>
          </a:xfrm>
        </p:spPr>
        <p:txBody>
          <a:bodyPr wrap="none">
            <a:noAutofit/>
          </a:bodyPr>
          <a:lstStyle/>
          <a:p>
            <a:r>
              <a:rPr lang="en-GB" sz="5400" dirty="0" smtClean="0"/>
              <a:t> E-Commerce</a:t>
            </a:r>
          </a:p>
          <a:p>
            <a:r>
              <a:rPr lang="en-GB" sz="3600" b="1" dirty="0" smtClean="0"/>
              <a:t>A/601/7313 </a:t>
            </a:r>
            <a:endParaRPr lang="en-GB" sz="3600" dirty="0"/>
          </a:p>
          <a:p>
            <a:r>
              <a:rPr lang="en-GB" sz="3600" b="1" dirty="0"/>
              <a:t>LEVEL </a:t>
            </a:r>
            <a:r>
              <a:rPr lang="en-GB" sz="3600" b="1" dirty="0" smtClean="0"/>
              <a:t>3</a:t>
            </a:r>
            <a:endParaRPr lang="en-GB" sz="3600" dirty="0"/>
          </a:p>
        </p:txBody>
      </p:sp>
      <p:sp>
        <p:nvSpPr>
          <p:cNvPr id="4" name="TextBox 3"/>
          <p:cNvSpPr txBox="1"/>
          <p:nvPr/>
        </p:nvSpPr>
        <p:spPr>
          <a:xfrm>
            <a:off x="1259633" y="4079974"/>
            <a:ext cx="7704856" cy="1077218"/>
          </a:xfrm>
          <a:prstGeom prst="rect">
            <a:avLst/>
          </a:prstGeom>
          <a:noFill/>
        </p:spPr>
        <p:txBody>
          <a:bodyPr wrap="square" rtlCol="0">
            <a:spAutoFit/>
          </a:bodyPr>
          <a:lstStyle/>
          <a:p>
            <a:pPr algn="r"/>
            <a:r>
              <a:rPr lang="en-GB" sz="3200" b="1" dirty="0" smtClean="0"/>
              <a:t>LO4 - </a:t>
            </a:r>
            <a:r>
              <a:rPr lang="en-GB" sz="3200" dirty="0">
                <a:solidFill>
                  <a:schemeClr val="dk1"/>
                </a:solidFill>
              </a:rPr>
              <a:t>Be able to plan e-commerce </a:t>
            </a:r>
            <a:r>
              <a:rPr lang="en-GB" sz="3200" dirty="0" smtClean="0">
                <a:solidFill>
                  <a:schemeClr val="dk1"/>
                </a:solidFill>
              </a:rPr>
              <a:t>strategies </a:t>
            </a:r>
            <a:endParaRPr lang="en-GB" sz="3200" dirty="0">
              <a:solidFill>
                <a:schemeClr val="dk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836712"/>
            <a:ext cx="8712968" cy="5616624"/>
          </a:xfrm>
        </p:spPr>
        <p:txBody>
          <a:bodyPr>
            <a:noAutofit/>
          </a:bodyPr>
          <a:lstStyle/>
          <a:p>
            <a:pPr marL="0" indent="0">
              <a:buNone/>
            </a:pPr>
            <a:r>
              <a:rPr lang="en-GB" sz="2000" b="1" dirty="0" smtClean="0"/>
              <a:t>What is protected by copyright? </a:t>
            </a:r>
          </a:p>
          <a:p>
            <a:pPr marL="0" indent="0">
              <a:buNone/>
            </a:pPr>
            <a:r>
              <a:rPr lang="en-GB" sz="1800" dirty="0" smtClean="0"/>
              <a:t>Copyright protects original literary, dramatic, musical and artistic works, published editions of works, sound recordings (including CDs), films (including videos and DVDs) and broadcasts. The creator of the material has the right to control the way their work can be used. Their rights cover such things as: </a:t>
            </a:r>
          </a:p>
          <a:p>
            <a:pPr marL="0" indent="0">
              <a:buNone/>
            </a:pPr>
            <a:endParaRPr lang="en-GB" sz="1800" dirty="0" smtClean="0"/>
          </a:p>
          <a:p>
            <a:pPr marL="0" indent="0">
              <a:buNone/>
            </a:pPr>
            <a:endParaRPr lang="en-GB" sz="1800" dirty="0" smtClean="0"/>
          </a:p>
          <a:p>
            <a:pPr marL="0" indent="0">
              <a:buNone/>
            </a:pPr>
            <a:endParaRPr lang="en-GB" sz="1800" dirty="0" smtClean="0"/>
          </a:p>
          <a:p>
            <a:pPr marL="0" indent="0">
              <a:buNone/>
            </a:pPr>
            <a:r>
              <a:rPr lang="en-GB" sz="1800" dirty="0" smtClean="0"/>
              <a:t>So copyright is a type of ‘intellectual property’ and, like physical property, cannot usually be used without the owner’s permission. </a:t>
            </a:r>
          </a:p>
          <a:p>
            <a:pPr marL="0" indent="0">
              <a:buNone/>
            </a:pPr>
            <a:r>
              <a:rPr lang="en-GB" sz="2000" b="1" dirty="0" smtClean="0"/>
              <a:t>What about computer programs and material stored in computers? </a:t>
            </a:r>
          </a:p>
          <a:p>
            <a:pPr marL="0" indent="0">
              <a:buNone/>
            </a:pPr>
            <a:r>
              <a:rPr lang="en-GB" sz="1800" dirty="0" smtClean="0"/>
              <a:t>A computer program is protected as a literary work. </a:t>
            </a:r>
          </a:p>
          <a:p>
            <a:pPr marL="342900" indent="-342900">
              <a:buFont typeface="Wingdings" pitchFamily="2" charset="2"/>
              <a:buChar char="ü"/>
            </a:pPr>
            <a:r>
              <a:rPr lang="en-GB" sz="1800" dirty="0" smtClean="0"/>
              <a:t>Converting a program into or between computer languages and codes counts as ‘adapting’ a work </a:t>
            </a:r>
          </a:p>
          <a:p>
            <a:pPr marL="350838" indent="-342900">
              <a:buFont typeface="Wingdings" pitchFamily="2" charset="2"/>
              <a:buChar char="ü"/>
            </a:pPr>
            <a:r>
              <a:rPr lang="en-GB" sz="1800" dirty="0" smtClean="0"/>
              <a:t>Storing any work in a computer involves ‘copying’ the work</a:t>
            </a:r>
          </a:p>
          <a:p>
            <a:pPr marL="350838" indent="-342900">
              <a:buFont typeface="Wingdings" pitchFamily="2" charset="2"/>
              <a:buChar char="ü"/>
            </a:pPr>
            <a:r>
              <a:rPr lang="en-GB" sz="1800" dirty="0" smtClean="0"/>
              <a:t>Running a computer program or displaying work on a VDU will usually involve ‘copying’</a:t>
            </a:r>
          </a:p>
          <a:p>
            <a:pPr marL="0" indent="0">
              <a:buNone/>
            </a:pPr>
            <a:endParaRPr lang="en-GB" sz="1800" dirty="0" smtClean="0"/>
          </a:p>
        </p:txBody>
      </p:sp>
      <p:graphicFrame>
        <p:nvGraphicFramePr>
          <p:cNvPr id="9" name="Table 8"/>
          <p:cNvGraphicFramePr>
            <a:graphicFrameLocks noGrp="1"/>
          </p:cNvGraphicFramePr>
          <p:nvPr>
            <p:extLst>
              <p:ext uri="{D42A27DB-BD31-4B8C-83A1-F6EECF244321}">
                <p14:modId xmlns:p14="http://schemas.microsoft.com/office/powerpoint/2010/main" val="56672587"/>
              </p:ext>
            </p:extLst>
          </p:nvPr>
        </p:nvGraphicFramePr>
        <p:xfrm>
          <a:off x="179512" y="2838832"/>
          <a:ext cx="8784978" cy="579120"/>
        </p:xfrm>
        <a:graphic>
          <a:graphicData uri="http://schemas.openxmlformats.org/drawingml/2006/table">
            <a:tbl>
              <a:tblPr firstRow="1" bandRow="1">
                <a:tableStyleId>{5C22544A-7EE6-4342-B048-85BDC9FD1C3A}</a:tableStyleId>
              </a:tblPr>
              <a:tblGrid>
                <a:gridCol w="864096"/>
                <a:gridCol w="1008112"/>
                <a:gridCol w="1224136"/>
                <a:gridCol w="2760308"/>
                <a:gridCol w="1776196"/>
                <a:gridCol w="1152130"/>
              </a:tblGrid>
              <a:tr h="370840">
                <a:tc>
                  <a:txBody>
                    <a:bodyPr/>
                    <a:lstStyle/>
                    <a:p>
                      <a:pPr algn="ctr"/>
                      <a:r>
                        <a:rPr lang="en-GB" sz="1600" dirty="0" smtClean="0">
                          <a:solidFill>
                            <a:schemeClr val="tx1"/>
                          </a:solidFill>
                          <a:latin typeface="Calibri" pitchFamily="34" charset="0"/>
                          <a:cs typeface="Calibri" pitchFamily="34" charset="0"/>
                        </a:rPr>
                        <a:t>Copying</a:t>
                      </a:r>
                      <a:endParaRPr lang="en-GB" sz="16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600" dirty="0" smtClean="0">
                          <a:solidFill>
                            <a:schemeClr val="tx1"/>
                          </a:solidFill>
                          <a:latin typeface="Calibri" pitchFamily="34" charset="0"/>
                          <a:cs typeface="Calibri" pitchFamily="34" charset="0"/>
                        </a:rPr>
                        <a:t>Adapting</a:t>
                      </a:r>
                      <a:endParaRPr lang="en-GB" sz="16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600" dirty="0" smtClean="0">
                          <a:solidFill>
                            <a:schemeClr val="tx1"/>
                          </a:solidFill>
                          <a:latin typeface="Calibri" pitchFamily="34" charset="0"/>
                          <a:cs typeface="Calibri" pitchFamily="34" charset="0"/>
                        </a:rPr>
                        <a:t>Distributing</a:t>
                      </a:r>
                      <a:endParaRPr lang="en-GB" sz="16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600" dirty="0" smtClean="0">
                          <a:solidFill>
                            <a:schemeClr val="tx1"/>
                          </a:solidFill>
                          <a:latin typeface="Calibri" pitchFamily="34" charset="0"/>
                          <a:cs typeface="Calibri" pitchFamily="34" charset="0"/>
                        </a:rPr>
                        <a:t>Communicating through Electronic means to the Public</a:t>
                      </a:r>
                      <a:endParaRPr lang="en-GB" sz="16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600" dirty="0" smtClean="0">
                          <a:solidFill>
                            <a:schemeClr val="tx1"/>
                          </a:solidFill>
                          <a:latin typeface="Calibri" pitchFamily="34" charset="0"/>
                          <a:cs typeface="Calibri" pitchFamily="34" charset="0"/>
                        </a:rPr>
                        <a:t>Renting or Lending Copies</a:t>
                      </a:r>
                      <a:endParaRPr lang="en-GB" sz="16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600" dirty="0" smtClean="0">
                          <a:solidFill>
                            <a:schemeClr val="tx1"/>
                          </a:solidFill>
                          <a:latin typeface="Calibri" pitchFamily="34" charset="0"/>
                          <a:cs typeface="Calibri" pitchFamily="34" charset="0"/>
                        </a:rPr>
                        <a:t>Performing in Public</a:t>
                      </a:r>
                      <a:endParaRPr lang="en-GB" sz="1600" dirty="0">
                        <a:solidFill>
                          <a:schemeClr val="tx1"/>
                        </a:solidFill>
                        <a:latin typeface="Calibri" pitchFamily="34" charset="0"/>
                        <a:cs typeface="Calibri" pitchFamily="34" charset="0"/>
                      </a:endParaRPr>
                    </a:p>
                  </a:txBody>
                  <a:tcPr anchor="ctr">
                    <a:solidFill>
                      <a:schemeClr val="tx2">
                        <a:lumMod val="20000"/>
                        <a:lumOff val="80000"/>
                      </a:schemeClr>
                    </a:solidFill>
                  </a:tcPr>
                </a:tc>
              </a:tr>
            </a:tbl>
          </a:graphicData>
        </a:graphic>
      </p:graphicFrame>
      <p:sp>
        <p:nvSpPr>
          <p:cNvPr id="28" name="Title 1"/>
          <p:cNvSpPr>
            <a:spLocks noGrp="1"/>
          </p:cNvSpPr>
          <p:nvPr>
            <p:ph type="title"/>
          </p:nvPr>
        </p:nvSpPr>
        <p:spPr>
          <a:xfrm>
            <a:off x="251520" y="188640"/>
            <a:ext cx="8640960" cy="504056"/>
          </a:xfrm>
        </p:spPr>
        <p:txBody>
          <a:bodyPr>
            <a:noAutofit/>
          </a:bodyPr>
          <a:lstStyle/>
          <a:p>
            <a:r>
              <a:rPr lang="en-GB" sz="2000" dirty="0"/>
              <a:t> </a:t>
            </a:r>
            <a:r>
              <a:rPr lang="en-GB" sz="2000" dirty="0" smtClean="0"/>
              <a:t>P4.3 </a:t>
            </a:r>
            <a:r>
              <a:rPr lang="en-GB" sz="2000" dirty="0"/>
              <a:t>– Legislation – Copyright, Designs and Patents Act (1994)</a:t>
            </a:r>
            <a:endParaRPr lang="en-US" sz="2000" dirty="0"/>
          </a:p>
        </p:txBody>
      </p:sp>
    </p:spTree>
    <p:extLst>
      <p:ext uri="{BB962C8B-B14F-4D97-AF65-F5344CB8AC3E}">
        <p14:creationId xmlns:p14="http://schemas.microsoft.com/office/powerpoint/2010/main" val="1810035305"/>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908720"/>
            <a:ext cx="8784976" cy="5616624"/>
          </a:xfrm>
        </p:spPr>
        <p:txBody>
          <a:bodyPr>
            <a:noAutofit/>
          </a:bodyPr>
          <a:lstStyle/>
          <a:p>
            <a:pPr marL="0" indent="0">
              <a:buNone/>
            </a:pPr>
            <a:r>
              <a:rPr lang="en-GB" sz="1700" b="1" dirty="0" smtClean="0"/>
              <a:t>Is material on the internet protected by copyright? </a:t>
            </a:r>
          </a:p>
          <a:p>
            <a:pPr marL="0" indent="0">
              <a:buNone/>
            </a:pPr>
            <a:r>
              <a:rPr lang="en-GB" sz="1700" dirty="0" smtClean="0"/>
              <a:t>Copyright material sent over the internet or stored on web servers will usually be protected in the same way as material recorded on other media. </a:t>
            </a:r>
          </a:p>
          <a:p>
            <a:pPr marL="342900" indent="-342900">
              <a:buFont typeface="Wingdings" pitchFamily="2" charset="2"/>
              <a:buChar char="ü"/>
            </a:pPr>
            <a:r>
              <a:rPr lang="en-GB" sz="1700" dirty="0" smtClean="0"/>
              <a:t>So if you want to put copyright material on the internet to distribute or download copyright material that others have put on the internet, you will need to make sure that you have permission from the people who own the rights in the material</a:t>
            </a:r>
          </a:p>
          <a:p>
            <a:pPr marL="0" indent="0">
              <a:buNone/>
            </a:pPr>
            <a:r>
              <a:rPr lang="en-GB" sz="1700" b="1" dirty="0" smtClean="0"/>
              <a:t>Does copyright have to be registered? </a:t>
            </a:r>
          </a:p>
          <a:p>
            <a:pPr marL="0" indent="0">
              <a:buNone/>
            </a:pPr>
            <a:r>
              <a:rPr lang="en-GB" sz="1700" dirty="0" smtClean="0"/>
              <a:t>Copyright protection in the UK is automatic </a:t>
            </a:r>
            <a:r>
              <a:rPr lang="en-GB" sz="1700" dirty="0" smtClean="0">
                <a:sym typeface="Wingdings" pitchFamily="2" charset="2"/>
              </a:rPr>
              <a:t> NO</a:t>
            </a:r>
            <a:r>
              <a:rPr lang="en-GB" sz="1700" dirty="0" smtClean="0"/>
              <a:t> registration system (NO </a:t>
            </a:r>
            <a:r>
              <a:rPr lang="en-GB" sz="1700" b="1" dirty="0" smtClean="0"/>
              <a:t>forms </a:t>
            </a:r>
            <a:r>
              <a:rPr lang="en-GB" sz="1700" dirty="0" smtClean="0"/>
              <a:t>to complete and NO </a:t>
            </a:r>
            <a:r>
              <a:rPr lang="en-GB" sz="1700" b="1" dirty="0" smtClean="0"/>
              <a:t>fees </a:t>
            </a:r>
            <a:r>
              <a:rPr lang="en-GB" sz="1700" dirty="0" smtClean="0"/>
              <a:t>to pay)</a:t>
            </a:r>
          </a:p>
          <a:p>
            <a:pPr marL="0" indent="0">
              <a:buNone/>
            </a:pPr>
            <a:r>
              <a:rPr lang="en-GB" sz="1700" b="1" dirty="0" smtClean="0"/>
              <a:t>Does work have to be marked to claim copyright? </a:t>
            </a:r>
          </a:p>
          <a:p>
            <a:pPr marL="355600" indent="-355600">
              <a:buNone/>
            </a:pPr>
            <a:r>
              <a:rPr lang="en-GB" sz="1700" dirty="0" smtClean="0"/>
              <a:t>In some countries you must mark the work with the international © mark followed by the creator’s name and the year of creation. (Additional information could be included such as how far you are happy for others to use your copyright material without permission)</a:t>
            </a:r>
          </a:p>
          <a:p>
            <a:pPr marL="544513" indent="-342900">
              <a:buFont typeface="Wingdings" pitchFamily="2" charset="2"/>
              <a:buChar char="ü"/>
            </a:pPr>
            <a:r>
              <a:rPr lang="en-GB" sz="1700" dirty="0" smtClean="0"/>
              <a:t>Not necessary in the UK, but helps if action is taken when copyrighted materials is used without required permission</a:t>
            </a:r>
          </a:p>
          <a:p>
            <a:pPr marL="201613" indent="0">
              <a:buNone/>
            </a:pPr>
            <a:r>
              <a:rPr lang="en-GB" sz="1700" b="1" dirty="0"/>
              <a:t>Task 3 </a:t>
            </a:r>
            <a:r>
              <a:rPr lang="en-GB" sz="1700" b="1" dirty="0" smtClean="0"/>
              <a:t>– P4.3 </a:t>
            </a:r>
            <a:r>
              <a:rPr lang="en-GB" sz="1700" dirty="0" smtClean="0"/>
              <a:t>- </a:t>
            </a:r>
            <a:r>
              <a:rPr lang="en-GB" sz="1700" dirty="0"/>
              <a:t>Produce a </a:t>
            </a:r>
            <a:r>
              <a:rPr lang="en-GB" sz="1700" b="1" dirty="0"/>
              <a:t>report</a:t>
            </a:r>
            <a:r>
              <a:rPr lang="en-GB" sz="1700" dirty="0"/>
              <a:t> describing the risks and the measures employees/employers need to take to prevent illegal use of resources</a:t>
            </a:r>
            <a:r>
              <a:rPr lang="en-GB" sz="1700" dirty="0" smtClean="0"/>
              <a:t>.</a:t>
            </a:r>
            <a:endParaRPr lang="en-GB" sz="1700" dirty="0"/>
          </a:p>
        </p:txBody>
      </p:sp>
      <p:sp>
        <p:nvSpPr>
          <p:cNvPr id="27" name="Title 1"/>
          <p:cNvSpPr txBox="1">
            <a:spLocks/>
          </p:cNvSpPr>
          <p:nvPr/>
        </p:nvSpPr>
        <p:spPr>
          <a:xfrm>
            <a:off x="251520" y="188640"/>
            <a:ext cx="8568952" cy="504056"/>
          </a:xfrm>
          <a:prstGeom prst="rect">
            <a:avLst/>
          </a:prstGeom>
        </p:spPr>
        <p:txBody>
          <a:bodyPr vert="horz" lIns="0" tIns="0" rIns="0" bIns="0" rtlCol="0" anchor="b" anchorCtr="0">
            <a:normAutofit fontScale="52500" lnSpcReduction="20000"/>
            <a:scene3d>
              <a:camera prst="orthographicFront"/>
              <a:lightRig rig="soft" dir="t"/>
            </a:scene3d>
            <a:sp3d prstMaterial="softEdge">
              <a:bevelT w="25400" h="25400"/>
            </a:sp3d>
          </a:bodyPr>
          <a:lstStyle>
            <a:lvl1pPr algn="ctr"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dirty="0"/>
              <a:t> </a:t>
            </a:r>
            <a:r>
              <a:rPr lang="en-GB" dirty="0" smtClean="0"/>
              <a:t>P4.3 </a:t>
            </a:r>
            <a:r>
              <a:rPr lang="en-GB" dirty="0"/>
              <a:t>– Legislation – Copyright, Designs and Patents Act (1994)</a:t>
            </a:r>
            <a:endParaRPr lang="en-US" dirty="0"/>
          </a:p>
        </p:txBody>
      </p:sp>
    </p:spTree>
    <p:extLst>
      <p:ext uri="{BB962C8B-B14F-4D97-AF65-F5344CB8AC3E}">
        <p14:creationId xmlns:p14="http://schemas.microsoft.com/office/powerpoint/2010/main" val="2639511278"/>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908720"/>
            <a:ext cx="8784976" cy="5616624"/>
          </a:xfrm>
        </p:spPr>
        <p:txBody>
          <a:bodyPr>
            <a:noAutofit/>
          </a:bodyPr>
          <a:lstStyle/>
          <a:p>
            <a:pPr marL="109728" indent="0">
              <a:buNone/>
            </a:pPr>
            <a:r>
              <a:rPr lang="en-GB" sz="1700" b="1" dirty="0" smtClean="0"/>
              <a:t>What the Law States – Part 1:</a:t>
            </a:r>
          </a:p>
          <a:p>
            <a:r>
              <a:rPr lang="en-GB" sz="1700" b="1" dirty="0" smtClean="0"/>
              <a:t>1 - Unauthorised </a:t>
            </a:r>
            <a:r>
              <a:rPr lang="en-GB" sz="1700" b="1" dirty="0"/>
              <a:t>access to computer material.</a:t>
            </a:r>
            <a:endParaRPr lang="en-GB" sz="1700" dirty="0" smtClean="0"/>
          </a:p>
          <a:p>
            <a:r>
              <a:rPr lang="en-GB" sz="1700" dirty="0" smtClean="0"/>
              <a:t>(</a:t>
            </a:r>
            <a:r>
              <a:rPr lang="en-GB" sz="1700" dirty="0"/>
              <a:t>1</a:t>
            </a:r>
            <a:r>
              <a:rPr lang="en-GB" sz="1700" dirty="0" smtClean="0"/>
              <a:t>)	A </a:t>
            </a:r>
            <a:r>
              <a:rPr lang="en-GB" sz="1700" dirty="0"/>
              <a:t>person is guilty of an offence if—</a:t>
            </a:r>
          </a:p>
          <a:p>
            <a:pPr lvl="1"/>
            <a:r>
              <a:rPr lang="en-GB" sz="1700" dirty="0"/>
              <a:t>(a</a:t>
            </a:r>
            <a:r>
              <a:rPr lang="en-GB" sz="1700" dirty="0" smtClean="0"/>
              <a:t>) he </a:t>
            </a:r>
            <a:r>
              <a:rPr lang="en-GB" sz="1700" dirty="0"/>
              <a:t>causes a computer to perform any function with intent to secure access to any program or data held in any </a:t>
            </a:r>
            <a:r>
              <a:rPr lang="en-GB" sz="1700" dirty="0" smtClean="0"/>
              <a:t>computer, </a:t>
            </a:r>
            <a:r>
              <a:rPr lang="en-GB" sz="1700" dirty="0"/>
              <a:t>or to enable any such access to be </a:t>
            </a:r>
            <a:r>
              <a:rPr lang="en-GB" sz="1700" dirty="0" smtClean="0"/>
              <a:t>secured;</a:t>
            </a:r>
            <a:endParaRPr lang="en-GB" sz="1700" dirty="0"/>
          </a:p>
          <a:p>
            <a:pPr lvl="1"/>
            <a:r>
              <a:rPr lang="en-GB" sz="1700" dirty="0"/>
              <a:t>(b</a:t>
            </a:r>
            <a:r>
              <a:rPr lang="en-GB" sz="1700" dirty="0" smtClean="0"/>
              <a:t>) the </a:t>
            </a:r>
            <a:r>
              <a:rPr lang="en-GB" sz="1700" dirty="0"/>
              <a:t>access he intends to </a:t>
            </a:r>
            <a:r>
              <a:rPr lang="en-GB" sz="1700" dirty="0" smtClean="0"/>
              <a:t>secure, </a:t>
            </a:r>
            <a:r>
              <a:rPr lang="en-GB" sz="1700" dirty="0"/>
              <a:t>or to enable to be secured</a:t>
            </a:r>
            <a:r>
              <a:rPr lang="en-GB" sz="1700" dirty="0" smtClean="0"/>
              <a:t>, </a:t>
            </a:r>
            <a:r>
              <a:rPr lang="en-GB" sz="1700" dirty="0"/>
              <a:t>is unauthorised; and</a:t>
            </a:r>
          </a:p>
          <a:p>
            <a:pPr lvl="1"/>
            <a:r>
              <a:rPr lang="en-GB" sz="1700" dirty="0"/>
              <a:t>(c</a:t>
            </a:r>
            <a:r>
              <a:rPr lang="en-GB" sz="1700" dirty="0" smtClean="0"/>
              <a:t>) he </a:t>
            </a:r>
            <a:r>
              <a:rPr lang="en-GB" sz="1700" dirty="0"/>
              <a:t>knows at the time when he causes the computer to perform the function that that is the case.</a:t>
            </a:r>
          </a:p>
          <a:p>
            <a:r>
              <a:rPr lang="en-GB" sz="1700" dirty="0"/>
              <a:t>(2</a:t>
            </a:r>
            <a:r>
              <a:rPr lang="en-GB" sz="1700" dirty="0" smtClean="0"/>
              <a:t>)	The </a:t>
            </a:r>
            <a:r>
              <a:rPr lang="en-GB" sz="1700" dirty="0"/>
              <a:t>intent a person has to have to commit an offence under this section need not be directed at—</a:t>
            </a:r>
          </a:p>
          <a:p>
            <a:pPr lvl="1"/>
            <a:r>
              <a:rPr lang="en-GB" sz="1700" dirty="0"/>
              <a:t>(a</a:t>
            </a:r>
            <a:r>
              <a:rPr lang="en-GB" sz="1700" dirty="0" smtClean="0"/>
              <a:t>)	any </a:t>
            </a:r>
            <a:r>
              <a:rPr lang="en-GB" sz="1700" dirty="0"/>
              <a:t>particular program or data;</a:t>
            </a:r>
          </a:p>
          <a:p>
            <a:pPr lvl="1"/>
            <a:r>
              <a:rPr lang="en-GB" sz="1700" dirty="0"/>
              <a:t>(b</a:t>
            </a:r>
            <a:r>
              <a:rPr lang="en-GB" sz="1700" dirty="0" smtClean="0"/>
              <a:t>)	a </a:t>
            </a:r>
            <a:r>
              <a:rPr lang="en-GB" sz="1700" dirty="0"/>
              <a:t>program or data of any particular kind; or</a:t>
            </a:r>
          </a:p>
          <a:p>
            <a:pPr lvl="1"/>
            <a:r>
              <a:rPr lang="en-GB" sz="1700" dirty="0"/>
              <a:t>(c</a:t>
            </a:r>
            <a:r>
              <a:rPr lang="en-GB" sz="1700" dirty="0" smtClean="0"/>
              <a:t>)	a </a:t>
            </a:r>
            <a:r>
              <a:rPr lang="en-GB" sz="1700" dirty="0"/>
              <a:t>program or data held in any particular computer.</a:t>
            </a:r>
          </a:p>
          <a:p>
            <a:r>
              <a:rPr lang="en-GB" sz="1700" dirty="0" smtClean="0"/>
              <a:t>(3) A </a:t>
            </a:r>
            <a:r>
              <a:rPr lang="en-GB" sz="1700" dirty="0"/>
              <a:t>person guilty of an offence under this section shall be liable—</a:t>
            </a:r>
          </a:p>
          <a:p>
            <a:pPr lvl="1"/>
            <a:r>
              <a:rPr lang="en-GB" sz="1700" dirty="0"/>
              <a:t>(a</a:t>
            </a:r>
            <a:r>
              <a:rPr lang="en-GB" sz="1700" dirty="0" smtClean="0"/>
              <a:t>) on </a:t>
            </a:r>
            <a:r>
              <a:rPr lang="en-GB" sz="1700" dirty="0"/>
              <a:t>summary conviction in England and Wales, to imprisonment for a term not exceeding 12 months </a:t>
            </a:r>
            <a:r>
              <a:rPr lang="en-GB" sz="1700" dirty="0" smtClean="0"/>
              <a:t>(6 months in Scotland) or </a:t>
            </a:r>
            <a:r>
              <a:rPr lang="en-GB" sz="1700" dirty="0"/>
              <a:t>to a fine not exceeding the statutory maximum or to </a:t>
            </a:r>
            <a:r>
              <a:rPr lang="en-GB" sz="1700" dirty="0" smtClean="0"/>
              <a:t>both</a:t>
            </a:r>
            <a:r>
              <a:rPr lang="en-GB" sz="1700" dirty="0"/>
              <a:t>.</a:t>
            </a:r>
          </a:p>
        </p:txBody>
      </p:sp>
      <p:sp>
        <p:nvSpPr>
          <p:cNvPr id="4" name="Title 2"/>
          <p:cNvSpPr>
            <a:spLocks noGrp="1"/>
          </p:cNvSpPr>
          <p:nvPr>
            <p:ph type="title"/>
          </p:nvPr>
        </p:nvSpPr>
        <p:spPr>
          <a:xfrm>
            <a:off x="251520" y="188640"/>
            <a:ext cx="8712968" cy="648072"/>
          </a:xfrm>
        </p:spPr>
        <p:txBody>
          <a:bodyPr>
            <a:noAutofit/>
          </a:bodyPr>
          <a:lstStyle/>
          <a:p>
            <a:r>
              <a:rPr lang="en-GB" sz="2800" dirty="0"/>
              <a:t> </a:t>
            </a:r>
            <a:r>
              <a:rPr lang="en-GB" sz="2800" dirty="0" smtClean="0"/>
              <a:t>P4.4 </a:t>
            </a:r>
            <a:r>
              <a:rPr lang="en-GB" sz="2800" dirty="0"/>
              <a:t>– Legislation – Computer Misuse Act 1990</a:t>
            </a:r>
            <a:endParaRPr lang="en-US" sz="2800" dirty="0"/>
          </a:p>
        </p:txBody>
      </p:sp>
    </p:spTree>
    <p:extLst>
      <p:ext uri="{BB962C8B-B14F-4D97-AF65-F5344CB8AC3E}">
        <p14:creationId xmlns:p14="http://schemas.microsoft.com/office/powerpoint/2010/main" val="237806188"/>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908720"/>
            <a:ext cx="8784976" cy="5616624"/>
          </a:xfrm>
        </p:spPr>
        <p:txBody>
          <a:bodyPr>
            <a:noAutofit/>
          </a:bodyPr>
          <a:lstStyle/>
          <a:p>
            <a:pPr marL="109728" indent="0">
              <a:buNone/>
            </a:pPr>
            <a:r>
              <a:rPr lang="en-GB" sz="1700" b="1" dirty="0" smtClean="0"/>
              <a:t>What the Law States – Part 2:</a:t>
            </a:r>
          </a:p>
          <a:p>
            <a:r>
              <a:rPr lang="en-GB" sz="1700" b="1" dirty="0" smtClean="0"/>
              <a:t>2 - Unauthorised access with intent to commit or facilitate commission of further offences.</a:t>
            </a:r>
          </a:p>
          <a:p>
            <a:r>
              <a:rPr lang="en-GB" sz="1700" dirty="0" smtClean="0"/>
              <a:t>(1) A person is guilty of an offence under this section if he commits an offence under section 1 above (“the unauthorised access offence”) with intent—</a:t>
            </a:r>
          </a:p>
          <a:p>
            <a:pPr lvl="1"/>
            <a:r>
              <a:rPr lang="en-GB" sz="1700" dirty="0" smtClean="0"/>
              <a:t>(a) to commit an offence to which this section applies; or</a:t>
            </a:r>
          </a:p>
          <a:p>
            <a:pPr lvl="1"/>
            <a:r>
              <a:rPr lang="en-GB" sz="1700" dirty="0" smtClean="0"/>
              <a:t>(b) to facilitate the commission of such an offence (whether by himself or by any other person);</a:t>
            </a:r>
          </a:p>
          <a:p>
            <a:r>
              <a:rPr lang="en-GB" sz="1700" dirty="0" smtClean="0"/>
              <a:t>(2) It is immaterial for the purposes of this section whether the further offence is to be committed on the same occasion as the unauthorised access offence or on any future occasion.</a:t>
            </a:r>
          </a:p>
          <a:p>
            <a:r>
              <a:rPr lang="en-GB" sz="1700" dirty="0" smtClean="0"/>
              <a:t>(4) A person may be guilty of an offence under this section even though the facts are such that the commission of the further offence is impossible.</a:t>
            </a:r>
          </a:p>
          <a:p>
            <a:r>
              <a:rPr lang="en-GB" sz="1700" dirty="0" smtClean="0"/>
              <a:t>(5) A person guilty of an offence under this section shall be liable—</a:t>
            </a:r>
          </a:p>
          <a:p>
            <a:pPr lvl="1"/>
            <a:r>
              <a:rPr lang="en-GB" sz="1700" dirty="0" smtClean="0"/>
              <a:t>(a) on summary conviction in England and Wales, to imprisonment for a term not exceeding 12 months (6 months in Scotland) or to a fine not exceeding the statutory maximum or to both.</a:t>
            </a:r>
            <a:endParaRPr lang="en-GB" sz="1700" dirty="0"/>
          </a:p>
        </p:txBody>
      </p:sp>
      <p:sp>
        <p:nvSpPr>
          <p:cNvPr id="4" name="Title 2"/>
          <p:cNvSpPr>
            <a:spLocks noGrp="1"/>
          </p:cNvSpPr>
          <p:nvPr>
            <p:ph type="title"/>
          </p:nvPr>
        </p:nvSpPr>
        <p:spPr>
          <a:xfrm>
            <a:off x="251520" y="188640"/>
            <a:ext cx="8712968" cy="648072"/>
          </a:xfrm>
        </p:spPr>
        <p:txBody>
          <a:bodyPr>
            <a:noAutofit/>
          </a:bodyPr>
          <a:lstStyle/>
          <a:p>
            <a:r>
              <a:rPr lang="en-GB" sz="2800" dirty="0"/>
              <a:t> </a:t>
            </a:r>
            <a:r>
              <a:rPr lang="en-GB" sz="2800" dirty="0" smtClean="0"/>
              <a:t>P4.4 </a:t>
            </a:r>
            <a:r>
              <a:rPr lang="en-GB" sz="2800" dirty="0"/>
              <a:t>– Legislation – Computer Misuse Act 1990</a:t>
            </a:r>
            <a:endParaRPr lang="en-US" sz="2800" dirty="0"/>
          </a:p>
        </p:txBody>
      </p:sp>
    </p:spTree>
    <p:extLst>
      <p:ext uri="{BB962C8B-B14F-4D97-AF65-F5344CB8AC3E}">
        <p14:creationId xmlns:p14="http://schemas.microsoft.com/office/powerpoint/2010/main" val="3572297431"/>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080120"/>
            <a:ext cx="8784976" cy="5445224"/>
          </a:xfrm>
        </p:spPr>
        <p:txBody>
          <a:bodyPr>
            <a:noAutofit/>
          </a:bodyPr>
          <a:lstStyle/>
          <a:p>
            <a:pPr marL="109728" indent="0">
              <a:buNone/>
            </a:pPr>
            <a:r>
              <a:rPr lang="en-GB" sz="1750" b="1" dirty="0" smtClean="0"/>
              <a:t>What the Law States – Part 3:</a:t>
            </a:r>
          </a:p>
          <a:p>
            <a:r>
              <a:rPr lang="en-GB" sz="1750" b="1" dirty="0" smtClean="0"/>
              <a:t>3 Unauthorised </a:t>
            </a:r>
            <a:r>
              <a:rPr lang="en-GB" sz="1750" b="1" dirty="0"/>
              <a:t>acts with intent to impair, or with recklessness as to impairing, operation of computer</a:t>
            </a:r>
            <a:r>
              <a:rPr lang="en-GB" sz="1750" b="1" dirty="0" smtClean="0"/>
              <a:t>,</a:t>
            </a:r>
            <a:endParaRPr lang="en-GB" sz="1750" b="1" dirty="0"/>
          </a:p>
          <a:p>
            <a:r>
              <a:rPr lang="en-GB" sz="1750" dirty="0"/>
              <a:t>(1</a:t>
            </a:r>
            <a:r>
              <a:rPr lang="en-GB" sz="1750" dirty="0" smtClean="0"/>
              <a:t>)	A </a:t>
            </a:r>
            <a:r>
              <a:rPr lang="en-GB" sz="1750" dirty="0"/>
              <a:t>person is guilty of an offence if—</a:t>
            </a:r>
          </a:p>
          <a:p>
            <a:pPr lvl="1"/>
            <a:r>
              <a:rPr lang="en-GB" sz="1750" dirty="0"/>
              <a:t>(a</a:t>
            </a:r>
            <a:r>
              <a:rPr lang="en-GB" sz="1750" dirty="0" smtClean="0"/>
              <a:t>) he </a:t>
            </a:r>
            <a:r>
              <a:rPr lang="en-GB" sz="1750" dirty="0"/>
              <a:t>does any unauthorised act in relation to a computer;</a:t>
            </a:r>
          </a:p>
          <a:p>
            <a:pPr lvl="1"/>
            <a:r>
              <a:rPr lang="en-GB" sz="1750" dirty="0"/>
              <a:t>(b</a:t>
            </a:r>
            <a:r>
              <a:rPr lang="en-GB" sz="1750" dirty="0" smtClean="0"/>
              <a:t>) at </a:t>
            </a:r>
            <a:r>
              <a:rPr lang="en-GB" sz="1750" dirty="0"/>
              <a:t>the time when he does the act he knows that it is unauthorised; and</a:t>
            </a:r>
          </a:p>
          <a:p>
            <a:r>
              <a:rPr lang="en-GB" sz="1750" dirty="0" smtClean="0"/>
              <a:t>(</a:t>
            </a:r>
            <a:r>
              <a:rPr lang="en-GB" sz="1750" dirty="0"/>
              <a:t>2</a:t>
            </a:r>
            <a:r>
              <a:rPr lang="en-GB" sz="1750" dirty="0" smtClean="0"/>
              <a:t>)	This </a:t>
            </a:r>
            <a:r>
              <a:rPr lang="en-GB" sz="1750" dirty="0"/>
              <a:t>subsection applies if the person intends by doing the act—</a:t>
            </a:r>
          </a:p>
          <a:p>
            <a:pPr lvl="1"/>
            <a:r>
              <a:rPr lang="en-GB" sz="1750" dirty="0"/>
              <a:t>(</a:t>
            </a:r>
            <a:r>
              <a:rPr lang="en-GB" sz="1750" dirty="0" smtClean="0"/>
              <a:t>a) to </a:t>
            </a:r>
            <a:r>
              <a:rPr lang="en-GB" sz="1750" dirty="0"/>
              <a:t>impair the operation of any computer;</a:t>
            </a:r>
          </a:p>
          <a:p>
            <a:pPr lvl="1"/>
            <a:r>
              <a:rPr lang="en-GB" sz="1750" dirty="0"/>
              <a:t>(b</a:t>
            </a:r>
            <a:r>
              <a:rPr lang="en-GB" sz="1750" dirty="0" smtClean="0"/>
              <a:t>) to </a:t>
            </a:r>
            <a:r>
              <a:rPr lang="en-GB" sz="1750" dirty="0"/>
              <a:t>prevent or hinder access to any program or data held in any computer;</a:t>
            </a:r>
          </a:p>
          <a:p>
            <a:pPr lvl="1"/>
            <a:r>
              <a:rPr lang="en-GB" sz="1750" dirty="0"/>
              <a:t>(c</a:t>
            </a:r>
            <a:r>
              <a:rPr lang="en-GB" sz="1750" dirty="0" smtClean="0"/>
              <a:t>) to </a:t>
            </a:r>
            <a:r>
              <a:rPr lang="en-GB" sz="1750" dirty="0"/>
              <a:t>impair the operation of any such program or the reliability of any such </a:t>
            </a:r>
            <a:r>
              <a:rPr lang="en-GB" sz="1750" dirty="0" smtClean="0"/>
              <a:t>data</a:t>
            </a:r>
            <a:endParaRPr lang="en-GB" sz="1750" dirty="0"/>
          </a:p>
          <a:p>
            <a:r>
              <a:rPr lang="en-GB" sz="1750" dirty="0" smtClean="0"/>
              <a:t>(3) A </a:t>
            </a:r>
            <a:r>
              <a:rPr lang="en-GB" sz="1750" dirty="0"/>
              <a:t>person guilty of an offence under this section shall be liable—</a:t>
            </a:r>
          </a:p>
          <a:p>
            <a:pPr lvl="1"/>
            <a:r>
              <a:rPr lang="en-GB" sz="1750" dirty="0"/>
              <a:t>(a</a:t>
            </a:r>
            <a:r>
              <a:rPr lang="en-GB" sz="1750" dirty="0" smtClean="0"/>
              <a:t>) on </a:t>
            </a:r>
            <a:r>
              <a:rPr lang="en-GB" sz="1750" dirty="0"/>
              <a:t>summary conviction in England and Wales, to imprisonment for a term not exceeding 12 months </a:t>
            </a:r>
            <a:r>
              <a:rPr lang="en-GB" sz="1750" dirty="0" smtClean="0"/>
              <a:t>(6 months in Scotland) or </a:t>
            </a:r>
            <a:r>
              <a:rPr lang="en-GB" sz="1750" dirty="0"/>
              <a:t>to a fine not exceeding the statutory maximum or to both;</a:t>
            </a:r>
          </a:p>
          <a:p>
            <a:pPr lvl="1"/>
            <a:r>
              <a:rPr lang="en-GB" sz="1750" dirty="0" smtClean="0"/>
              <a:t>(b) on </a:t>
            </a:r>
            <a:r>
              <a:rPr lang="en-GB" sz="1750" dirty="0"/>
              <a:t>conviction on indictment, to imprisonment for a term not exceeding ten years or to a fine or to </a:t>
            </a:r>
            <a:r>
              <a:rPr lang="en-GB" sz="1750" dirty="0" smtClean="0"/>
              <a:t>both</a:t>
            </a:r>
            <a:endParaRPr lang="en-GB" sz="1750" dirty="0"/>
          </a:p>
        </p:txBody>
      </p:sp>
      <p:sp>
        <p:nvSpPr>
          <p:cNvPr id="4" name="Title 2"/>
          <p:cNvSpPr>
            <a:spLocks noGrp="1"/>
          </p:cNvSpPr>
          <p:nvPr>
            <p:ph type="title"/>
          </p:nvPr>
        </p:nvSpPr>
        <p:spPr>
          <a:xfrm>
            <a:off x="251520" y="188640"/>
            <a:ext cx="8712968" cy="648072"/>
          </a:xfrm>
        </p:spPr>
        <p:txBody>
          <a:bodyPr>
            <a:noAutofit/>
          </a:bodyPr>
          <a:lstStyle/>
          <a:p>
            <a:r>
              <a:rPr lang="en-GB" sz="2800" dirty="0"/>
              <a:t> </a:t>
            </a:r>
            <a:r>
              <a:rPr lang="en-GB" sz="2800" dirty="0" smtClean="0"/>
              <a:t>P4.4 </a:t>
            </a:r>
            <a:r>
              <a:rPr lang="en-GB" sz="2800" dirty="0"/>
              <a:t>– Legislation – Computer Misuse Act 1990</a:t>
            </a:r>
            <a:endParaRPr lang="en-US" sz="2800" dirty="0"/>
          </a:p>
        </p:txBody>
      </p:sp>
    </p:spTree>
    <p:extLst>
      <p:ext uri="{BB962C8B-B14F-4D97-AF65-F5344CB8AC3E}">
        <p14:creationId xmlns:p14="http://schemas.microsoft.com/office/powerpoint/2010/main" val="625631754"/>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3773" y="908720"/>
            <a:ext cx="8684231" cy="5379640"/>
          </a:xfrm>
        </p:spPr>
        <p:txBody>
          <a:bodyPr>
            <a:noAutofit/>
          </a:bodyPr>
          <a:lstStyle/>
          <a:p>
            <a:pPr marL="109728" indent="0">
              <a:buNone/>
            </a:pPr>
            <a:r>
              <a:rPr lang="en-GB" sz="2000" b="1" dirty="0" smtClean="0"/>
              <a:t>Why it is necessary</a:t>
            </a:r>
            <a:endParaRPr lang="en-GB" sz="2000" b="1" dirty="0"/>
          </a:p>
          <a:p>
            <a:r>
              <a:rPr lang="en-GB" sz="2000" dirty="0" smtClean="0"/>
              <a:t>Hacking </a:t>
            </a:r>
            <a:r>
              <a:rPr lang="en-GB" sz="2000" dirty="0"/>
              <a:t>has been around almost as long as the Internet; some people just love to </a:t>
            </a:r>
            <a:r>
              <a:rPr lang="en-GB" sz="2000" dirty="0" smtClean="0"/>
              <a:t>try </a:t>
            </a:r>
            <a:r>
              <a:rPr lang="en-GB" sz="2000" dirty="0"/>
              <a:t>and break into a computer system.</a:t>
            </a:r>
          </a:p>
          <a:p>
            <a:r>
              <a:rPr lang="en-GB" sz="2000" dirty="0" smtClean="0"/>
              <a:t>Prior </a:t>
            </a:r>
            <a:r>
              <a:rPr lang="en-GB" sz="2000" dirty="0"/>
              <a:t>to 1990, there was no legislation in place to tackle the problems caused </a:t>
            </a:r>
            <a:r>
              <a:rPr lang="en-GB" sz="2000" dirty="0" smtClean="0"/>
              <a:t>by </a:t>
            </a:r>
            <a:r>
              <a:rPr lang="en-GB" sz="2000" dirty="0"/>
              <a:t>hacking. Although everyone knew that it was wrong and should be against the </a:t>
            </a:r>
            <a:r>
              <a:rPr lang="en-GB" sz="2000" dirty="0" smtClean="0"/>
              <a:t>law</a:t>
            </a:r>
            <a:r>
              <a:rPr lang="en-GB" sz="2000" dirty="0"/>
              <a:t>, there was nothing that anyone could do about it.</a:t>
            </a:r>
          </a:p>
          <a:p>
            <a:r>
              <a:rPr lang="en-GB" sz="2000" dirty="0" smtClean="0"/>
              <a:t>As </a:t>
            </a:r>
            <a:r>
              <a:rPr lang="en-GB" sz="2000" dirty="0"/>
              <a:t>the problem grew, it became apparent that specific legislation was </a:t>
            </a:r>
            <a:r>
              <a:rPr lang="en-GB" sz="2000" dirty="0" smtClean="0"/>
              <a:t>needed </a:t>
            </a:r>
            <a:r>
              <a:rPr lang="en-GB" sz="2000" dirty="0"/>
              <a:t>to </a:t>
            </a:r>
            <a:r>
              <a:rPr lang="en-GB" sz="2000" dirty="0" smtClean="0"/>
              <a:t>enable </a:t>
            </a:r>
            <a:r>
              <a:rPr lang="en-GB" sz="2000" dirty="0"/>
              <a:t>hackers to be prosecuted under the </a:t>
            </a:r>
            <a:r>
              <a:rPr lang="en-GB" sz="2000" dirty="0" smtClean="0"/>
              <a:t>law. So</a:t>
            </a:r>
            <a:r>
              <a:rPr lang="en-GB" sz="2000" dirty="0"/>
              <a:t>, in 1990, the Computer Misuse Act was passed.</a:t>
            </a:r>
          </a:p>
          <a:p>
            <a:r>
              <a:rPr lang="en-GB" sz="2000" dirty="0" smtClean="0"/>
              <a:t>The </a:t>
            </a:r>
            <a:r>
              <a:rPr lang="en-GB" sz="2000" dirty="0"/>
              <a:t>Computer Misuse Act (1990) recognised the following new offences:</a:t>
            </a:r>
          </a:p>
          <a:p>
            <a:pPr lvl="1"/>
            <a:r>
              <a:rPr lang="en-GB" sz="2000" dirty="0" smtClean="0"/>
              <a:t>Unauthorised </a:t>
            </a:r>
            <a:r>
              <a:rPr lang="en-GB" sz="2000" dirty="0"/>
              <a:t>access to computer </a:t>
            </a:r>
            <a:r>
              <a:rPr lang="en-GB" sz="2000" dirty="0" smtClean="0"/>
              <a:t>material</a:t>
            </a:r>
          </a:p>
          <a:p>
            <a:pPr lvl="1"/>
            <a:r>
              <a:rPr lang="en-GB" sz="2000" dirty="0" smtClean="0"/>
              <a:t>Unauthorised </a:t>
            </a:r>
            <a:r>
              <a:rPr lang="en-GB" sz="2000" dirty="0"/>
              <a:t>access with intent to commit or facilitate a </a:t>
            </a:r>
            <a:r>
              <a:rPr lang="en-GB" sz="2000" dirty="0" smtClean="0"/>
              <a:t>crime</a:t>
            </a:r>
          </a:p>
          <a:p>
            <a:pPr lvl="1"/>
            <a:r>
              <a:rPr lang="en-GB" sz="2000" dirty="0" smtClean="0"/>
              <a:t>Unauthorised </a:t>
            </a:r>
            <a:r>
              <a:rPr lang="en-GB" sz="2000" dirty="0"/>
              <a:t>modification of computer </a:t>
            </a:r>
            <a:r>
              <a:rPr lang="en-GB" sz="2000" dirty="0" smtClean="0"/>
              <a:t>material.</a:t>
            </a:r>
          </a:p>
          <a:p>
            <a:pPr lvl="1"/>
            <a:r>
              <a:rPr lang="en-GB" sz="2000" dirty="0" smtClean="0"/>
              <a:t>Making</a:t>
            </a:r>
            <a:r>
              <a:rPr lang="en-GB" sz="2000" dirty="0"/>
              <a:t>, supplying or obtaining anything which can be used in computer misuse </a:t>
            </a:r>
            <a:r>
              <a:rPr lang="en-GB" sz="2000" dirty="0" smtClean="0"/>
              <a:t>offences.</a:t>
            </a:r>
          </a:p>
        </p:txBody>
      </p:sp>
      <p:sp>
        <p:nvSpPr>
          <p:cNvPr id="3" name="Title 2"/>
          <p:cNvSpPr>
            <a:spLocks noGrp="1"/>
          </p:cNvSpPr>
          <p:nvPr>
            <p:ph type="title"/>
          </p:nvPr>
        </p:nvSpPr>
        <p:spPr>
          <a:xfrm>
            <a:off x="251520" y="188640"/>
            <a:ext cx="8712968" cy="648072"/>
          </a:xfrm>
        </p:spPr>
        <p:txBody>
          <a:bodyPr>
            <a:noAutofit/>
          </a:bodyPr>
          <a:lstStyle/>
          <a:p>
            <a:r>
              <a:rPr lang="en-GB" sz="2800" dirty="0"/>
              <a:t> </a:t>
            </a:r>
            <a:r>
              <a:rPr lang="en-GB" sz="2800" dirty="0" smtClean="0"/>
              <a:t>P4.4 </a:t>
            </a:r>
            <a:r>
              <a:rPr lang="en-GB" sz="2800" dirty="0"/>
              <a:t>– Legislation – Computer Misuse Act 1990</a:t>
            </a:r>
            <a:endParaRPr lang="en-US" sz="2800" dirty="0"/>
          </a:p>
        </p:txBody>
      </p:sp>
    </p:spTree>
    <p:extLst>
      <p:ext uri="{BB962C8B-B14F-4D97-AF65-F5344CB8AC3E}">
        <p14:creationId xmlns:p14="http://schemas.microsoft.com/office/powerpoint/2010/main" val="9474049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3773" y="908720"/>
            <a:ext cx="8684231" cy="5523656"/>
          </a:xfrm>
        </p:spPr>
        <p:txBody>
          <a:bodyPr>
            <a:noAutofit/>
          </a:bodyPr>
          <a:lstStyle/>
          <a:p>
            <a:r>
              <a:rPr lang="en-GB" sz="2000" dirty="0" smtClean="0"/>
              <a:t>At the end of the day the Computer Misuse Act is there to prevent unauthorised access or damage. The things that it covers without mentioning the names include Viruses (creating and planting), Hacking (internally and externally) DDOS, Spam and Junk emails, directed damage to systems with the intent on causing any slowdown or hindrance to companies.</a:t>
            </a:r>
          </a:p>
          <a:p>
            <a:r>
              <a:rPr lang="en-GB" sz="2000" dirty="0" smtClean="0"/>
              <a:t>Despite the 30 years of attempting stopping, hacking and Viruses still happen to this day. Virus checkers, firewalls, constant upgrades and preventative measures like SSL still have weaknesses that can leave </a:t>
            </a:r>
            <a:r>
              <a:rPr lang="en-GB" sz="2000" dirty="0"/>
              <a:t>companies </a:t>
            </a:r>
            <a:r>
              <a:rPr lang="en-GB" sz="2000" dirty="0" smtClean="0"/>
              <a:t>vulnerable.</a:t>
            </a:r>
          </a:p>
          <a:p>
            <a:r>
              <a:rPr lang="en-GB" sz="2000" dirty="0" smtClean="0"/>
              <a:t>The Computer Misuse Act does not prevent the damage but is there to punish those caught. The Act only applies to Britain, every other country has their own versions but some countries do not have any.</a:t>
            </a:r>
          </a:p>
          <a:p>
            <a:r>
              <a:rPr lang="en-GB" sz="2000" b="1" dirty="0"/>
              <a:t>Task 4 </a:t>
            </a:r>
            <a:r>
              <a:rPr lang="en-GB" sz="2000" b="1" dirty="0" smtClean="0"/>
              <a:t>– P4.4</a:t>
            </a:r>
            <a:r>
              <a:rPr lang="en-GB" sz="2000" dirty="0" smtClean="0"/>
              <a:t> </a:t>
            </a:r>
            <a:r>
              <a:rPr lang="en-GB" sz="2000" dirty="0"/>
              <a:t>- Produce a </a:t>
            </a:r>
            <a:r>
              <a:rPr lang="en-GB" sz="2000" b="1" dirty="0"/>
              <a:t>report</a:t>
            </a:r>
            <a:r>
              <a:rPr lang="en-GB" sz="2000" dirty="0"/>
              <a:t> describing the Computer Misuse Act, and what protections for </a:t>
            </a:r>
            <a:r>
              <a:rPr lang="en-GB" sz="2000" dirty="0" smtClean="0"/>
              <a:t>e-commerce companies </a:t>
            </a:r>
            <a:r>
              <a:rPr lang="en-GB" sz="2000" dirty="0"/>
              <a:t>it provides</a:t>
            </a:r>
            <a:r>
              <a:rPr lang="en-GB" sz="2000" dirty="0" smtClean="0"/>
              <a:t>.</a:t>
            </a:r>
          </a:p>
          <a:p>
            <a:endParaRPr lang="en-GB" sz="2000" dirty="0"/>
          </a:p>
        </p:txBody>
      </p:sp>
      <p:sp>
        <p:nvSpPr>
          <p:cNvPr id="4" name="Title 1"/>
          <p:cNvSpPr txBox="1">
            <a:spLocks/>
          </p:cNvSpPr>
          <p:nvPr/>
        </p:nvSpPr>
        <p:spPr>
          <a:xfrm>
            <a:off x="251520" y="188640"/>
            <a:ext cx="8640960" cy="504056"/>
          </a:xfrm>
          <a:prstGeom prst="rect">
            <a:avLst/>
          </a:prstGeom>
        </p:spPr>
        <p:txBody>
          <a:bodyPr vert="horz" lIns="0" tIns="0" rIns="0" bIns="0" rtlCol="0" anchor="b" anchorCtr="0">
            <a:normAutofit fontScale="67500" lnSpcReduction="20000"/>
            <a:scene3d>
              <a:camera prst="orthographicFront"/>
              <a:lightRig rig="soft" dir="t"/>
            </a:scene3d>
            <a:sp3d prstMaterial="softEdge">
              <a:bevelT w="25400" h="25400"/>
            </a:sp3d>
          </a:bodyPr>
          <a:lstStyle>
            <a:lvl1pPr algn="ctr"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dirty="0"/>
              <a:t> </a:t>
            </a:r>
            <a:r>
              <a:rPr lang="en-GB" dirty="0" smtClean="0"/>
              <a:t>P4.4 </a:t>
            </a:r>
            <a:r>
              <a:rPr lang="en-GB" dirty="0"/>
              <a:t>– Legislation – Computer Misuse Act 1990</a:t>
            </a:r>
            <a:endParaRPr lang="en-US" dirty="0"/>
          </a:p>
        </p:txBody>
      </p:sp>
    </p:spTree>
    <p:extLst>
      <p:ext uri="{BB962C8B-B14F-4D97-AF65-F5344CB8AC3E}">
        <p14:creationId xmlns:p14="http://schemas.microsoft.com/office/powerpoint/2010/main" val="42399076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76" y="908720"/>
            <a:ext cx="8858280" cy="5040560"/>
          </a:xfrm>
        </p:spPr>
        <p:txBody>
          <a:bodyPr>
            <a:noAutofit/>
          </a:bodyPr>
          <a:lstStyle/>
          <a:p>
            <a:r>
              <a:rPr lang="en-US" sz="2000" dirty="0" smtClean="0"/>
              <a:t>This act  basically protects the consumer if they have paid with credit cards if the firm goes bust without delivering the goods.  The credit card company takes on the debt and repays the consumer.</a:t>
            </a:r>
          </a:p>
          <a:p>
            <a:pPr lvl="1"/>
            <a:r>
              <a:rPr lang="en-US" sz="2000" dirty="0" smtClean="0"/>
              <a:t>The </a:t>
            </a:r>
            <a:r>
              <a:rPr lang="en-US" sz="2000" b="1" dirty="0" smtClean="0"/>
              <a:t>Consumer Credit Act 1974</a:t>
            </a:r>
            <a:r>
              <a:rPr lang="en-US" sz="2000" dirty="0" smtClean="0"/>
              <a:t> is a consumer protection law in the UK</a:t>
            </a:r>
          </a:p>
          <a:p>
            <a:pPr lvl="1"/>
            <a:r>
              <a:rPr lang="en-US" sz="2000" dirty="0" smtClean="0"/>
              <a:t>It required that certain businesses obtain Consumer credit licenses and protect individuals receiving credit up to £25,000</a:t>
            </a:r>
          </a:p>
          <a:p>
            <a:pPr lvl="1"/>
            <a:r>
              <a:rPr lang="en-US" sz="2000" dirty="0" smtClean="0"/>
              <a:t>Cancellable agreements have a cooling-off period starting on the day the customer signs. This period is 14 days for goods bought from a mail-order catalogue. Otherwise, it is five days from the day the customer receives either a second copy of the agreement or a separate copy of a notice of cancellation rights.</a:t>
            </a:r>
          </a:p>
          <a:p>
            <a:pPr marL="4763" lvl="1" indent="0">
              <a:buNone/>
            </a:pPr>
            <a:r>
              <a:rPr lang="en-GB" sz="2000" b="1" dirty="0"/>
              <a:t>Task </a:t>
            </a:r>
            <a:r>
              <a:rPr lang="en-GB" sz="2000" b="1" dirty="0" smtClean="0"/>
              <a:t>5 </a:t>
            </a:r>
            <a:r>
              <a:rPr lang="en-GB" sz="2000" b="1" dirty="0"/>
              <a:t>– </a:t>
            </a:r>
            <a:r>
              <a:rPr lang="en-GB" sz="2000" b="1" dirty="0" smtClean="0"/>
              <a:t>P4.5</a:t>
            </a:r>
            <a:r>
              <a:rPr lang="en-GB" sz="2000" dirty="0" smtClean="0"/>
              <a:t> </a:t>
            </a:r>
            <a:r>
              <a:rPr lang="en-GB" sz="2000" dirty="0"/>
              <a:t>- Produce a </a:t>
            </a:r>
            <a:r>
              <a:rPr lang="en-GB" sz="2000" b="1" dirty="0"/>
              <a:t>report</a:t>
            </a:r>
            <a:r>
              <a:rPr lang="en-GB" sz="2000" dirty="0"/>
              <a:t> describing the </a:t>
            </a:r>
            <a:r>
              <a:rPr lang="en-GB" sz="2000" dirty="0" smtClean="0"/>
              <a:t>Consumer Credit </a:t>
            </a:r>
            <a:r>
              <a:rPr lang="en-GB" sz="2000" dirty="0"/>
              <a:t>Act, and what protections for e-commerce companies it provides</a:t>
            </a:r>
            <a:r>
              <a:rPr lang="en-GB" sz="2000" dirty="0" smtClean="0"/>
              <a:t>.</a:t>
            </a:r>
            <a:endParaRPr lang="en-GB" sz="2000" dirty="0"/>
          </a:p>
        </p:txBody>
      </p:sp>
      <p:sp>
        <p:nvSpPr>
          <p:cNvPr id="2" name="Title 1"/>
          <p:cNvSpPr>
            <a:spLocks noGrp="1"/>
          </p:cNvSpPr>
          <p:nvPr>
            <p:ph type="title"/>
          </p:nvPr>
        </p:nvSpPr>
        <p:spPr>
          <a:xfrm>
            <a:off x="179512" y="188640"/>
            <a:ext cx="8856984" cy="714356"/>
          </a:xfrm>
        </p:spPr>
        <p:txBody>
          <a:bodyPr>
            <a:noAutofit/>
          </a:bodyPr>
          <a:lstStyle/>
          <a:p>
            <a:r>
              <a:rPr lang="en-GB" sz="2800" dirty="0"/>
              <a:t> </a:t>
            </a:r>
            <a:r>
              <a:rPr lang="en-GB" sz="2800" dirty="0" smtClean="0"/>
              <a:t>P4.5 </a:t>
            </a:r>
            <a:r>
              <a:rPr lang="en-GB" sz="2800" dirty="0"/>
              <a:t>– Legislation – Consumer Credit Act 1974</a:t>
            </a:r>
          </a:p>
        </p:txBody>
      </p:sp>
    </p:spTree>
    <p:extLst>
      <p:ext uri="{BB962C8B-B14F-4D97-AF65-F5344CB8AC3E}">
        <p14:creationId xmlns:p14="http://schemas.microsoft.com/office/powerpoint/2010/main" val="642086813"/>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388" y="908720"/>
            <a:ext cx="8786812" cy="5472608"/>
          </a:xfrm>
        </p:spPr>
        <p:txBody>
          <a:bodyPr>
            <a:noAutofit/>
          </a:bodyPr>
          <a:lstStyle/>
          <a:p>
            <a:pPr marL="0" indent="0">
              <a:buNone/>
            </a:pPr>
            <a:r>
              <a:rPr lang="en-GB" sz="2000" b="1" dirty="0" smtClean="0"/>
              <a:t>The Consumer Protection (Distance Selling) Regulations 2005</a:t>
            </a:r>
            <a:endParaRPr lang="en-GB" sz="2000" dirty="0" smtClean="0"/>
          </a:p>
          <a:p>
            <a:pPr marL="0" indent="0">
              <a:buNone/>
            </a:pPr>
            <a:r>
              <a:rPr lang="en-GB" sz="2000" dirty="0" smtClean="0"/>
              <a:t>If you sell online, by mail order or by telephone to consumers, then this applies to your business. These regulations do not apply to business to business transactions. Key points to note:</a:t>
            </a:r>
          </a:p>
          <a:p>
            <a:pPr lvl="0"/>
            <a:r>
              <a:rPr lang="en-GB" sz="2000" dirty="0" smtClean="0"/>
              <a:t>You should provide clear information about your offering before purchase (no extras like tax and freight after the consumer has decided to purchase). It is helpful to be very clear what your freight charges are and whether prices include VAT to avoid doubt</a:t>
            </a:r>
          </a:p>
          <a:p>
            <a:pPr lvl="0"/>
            <a:r>
              <a:rPr lang="en-GB" sz="2000" dirty="0" smtClean="0"/>
              <a:t>You should provide a written confirmation of order following purchase</a:t>
            </a:r>
          </a:p>
          <a:p>
            <a:pPr lvl="0"/>
            <a:r>
              <a:rPr lang="en-GB" sz="2000" dirty="0" smtClean="0"/>
              <a:t>There is a "cooling off" period of 7 working days for most goods (exclusions could include perishable or digital goods). You should inform the customers of their right to cancel (without charge, other than return freight). </a:t>
            </a:r>
            <a:r>
              <a:rPr lang="en-GB" sz="2000" dirty="0" smtClean="0">
                <a:cs typeface="Calibri" pitchFamily="34" charset="0"/>
              </a:rPr>
              <a:t>For more information click </a:t>
            </a:r>
            <a:r>
              <a:rPr lang="en-GB" sz="2000" dirty="0" smtClean="0">
                <a:cs typeface="Calibri" pitchFamily="34" charset="0"/>
                <a:hlinkClick r:id="rId3"/>
              </a:rPr>
              <a:t>here.</a:t>
            </a:r>
            <a:r>
              <a:rPr lang="en-GB" sz="2000" dirty="0" smtClean="0">
                <a:cs typeface="Calibri" pitchFamily="34" charset="0"/>
              </a:rPr>
              <a:t> </a:t>
            </a:r>
          </a:p>
          <a:p>
            <a:pPr marL="109728" lvl="0" indent="0">
              <a:buNone/>
            </a:pPr>
            <a:r>
              <a:rPr lang="en-GB" sz="2000" b="1" dirty="0">
                <a:cs typeface="Calibri" pitchFamily="34" charset="0"/>
              </a:rPr>
              <a:t>T</a:t>
            </a:r>
            <a:r>
              <a:rPr lang="en-GB" sz="2000" b="1" dirty="0" smtClean="0"/>
              <a:t>ask 6 </a:t>
            </a:r>
            <a:r>
              <a:rPr lang="en-GB" sz="2000" b="1" dirty="0"/>
              <a:t>– </a:t>
            </a:r>
            <a:r>
              <a:rPr lang="en-GB" sz="2000" b="1" dirty="0" smtClean="0"/>
              <a:t>P4.6</a:t>
            </a:r>
            <a:r>
              <a:rPr lang="en-GB" sz="2000" dirty="0" smtClean="0"/>
              <a:t> </a:t>
            </a:r>
            <a:r>
              <a:rPr lang="en-GB" sz="2000" dirty="0"/>
              <a:t>- Produce a </a:t>
            </a:r>
            <a:r>
              <a:rPr lang="en-GB" sz="2000" b="1" dirty="0"/>
              <a:t>report</a:t>
            </a:r>
            <a:r>
              <a:rPr lang="en-GB" sz="2000" dirty="0"/>
              <a:t> describing the </a:t>
            </a:r>
            <a:r>
              <a:rPr lang="en-GB" sz="2000" dirty="0" smtClean="0"/>
              <a:t>Consumer Protection Regulations, </a:t>
            </a:r>
            <a:r>
              <a:rPr lang="en-GB" sz="2000" dirty="0"/>
              <a:t>and what protections for e-commerce </a:t>
            </a:r>
            <a:r>
              <a:rPr lang="en-GB" sz="2000" dirty="0" smtClean="0"/>
              <a:t>customers it </a:t>
            </a:r>
            <a:r>
              <a:rPr lang="en-GB" sz="2000" dirty="0"/>
              <a:t>provides</a:t>
            </a:r>
            <a:r>
              <a:rPr lang="en-GB" sz="2000" dirty="0" smtClean="0"/>
              <a:t>.</a:t>
            </a:r>
            <a:endParaRPr lang="en-US" sz="2000" i="1" dirty="0" smtClean="0"/>
          </a:p>
        </p:txBody>
      </p:sp>
      <p:sp>
        <p:nvSpPr>
          <p:cNvPr id="5" name="Title 1"/>
          <p:cNvSpPr>
            <a:spLocks noGrp="1"/>
          </p:cNvSpPr>
          <p:nvPr>
            <p:ph type="title"/>
          </p:nvPr>
        </p:nvSpPr>
        <p:spPr>
          <a:xfrm>
            <a:off x="179512" y="203183"/>
            <a:ext cx="8784976" cy="705537"/>
          </a:xfrm>
        </p:spPr>
        <p:txBody>
          <a:bodyPr>
            <a:noAutofit/>
          </a:bodyPr>
          <a:lstStyle/>
          <a:p>
            <a:r>
              <a:rPr lang="en-GB" sz="2300" dirty="0" smtClean="0"/>
              <a:t>P4.6 </a:t>
            </a:r>
            <a:r>
              <a:rPr lang="en-GB" sz="2300" dirty="0"/>
              <a:t>– Legislation – Consumer </a:t>
            </a:r>
            <a:r>
              <a:rPr lang="en-GB" sz="2300" dirty="0" smtClean="0"/>
              <a:t>Protection Regulation 2005</a:t>
            </a:r>
            <a:endParaRPr lang="en-US" sz="2300" b="1" dirty="0" smtClean="0"/>
          </a:p>
        </p:txBody>
      </p:sp>
    </p:spTree>
    <p:extLst>
      <p:ext uri="{BB962C8B-B14F-4D97-AF65-F5344CB8AC3E}">
        <p14:creationId xmlns:p14="http://schemas.microsoft.com/office/powerpoint/2010/main" val="18876147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76" y="980728"/>
            <a:ext cx="8858280" cy="5544616"/>
          </a:xfrm>
        </p:spPr>
        <p:txBody>
          <a:bodyPr>
            <a:noAutofit/>
          </a:bodyPr>
          <a:lstStyle/>
          <a:p>
            <a:pPr marL="0" indent="0">
              <a:buNone/>
            </a:pPr>
            <a:r>
              <a:rPr lang="en-GB" sz="2000" dirty="0" smtClean="0"/>
              <a:t>Adverts are controlled in the UK by the Advertising Standards Authority which checks on adverts to make sure they are:</a:t>
            </a:r>
          </a:p>
          <a:p>
            <a:pPr lvl="1"/>
            <a:r>
              <a:rPr lang="en-GB" sz="2000" b="1" dirty="0" smtClean="0"/>
              <a:t>Legal</a:t>
            </a:r>
            <a:r>
              <a:rPr lang="en-GB" sz="2000" dirty="0" smtClean="0"/>
              <a:t> – You can’t advertise anything that will break the law, for example alcoholic drinks for 10 year olds</a:t>
            </a:r>
          </a:p>
          <a:p>
            <a:pPr lvl="1"/>
            <a:r>
              <a:rPr lang="en-GB" sz="2000" b="1" dirty="0" smtClean="0"/>
              <a:t>Decent</a:t>
            </a:r>
            <a:r>
              <a:rPr lang="en-GB" sz="2000" dirty="0" smtClean="0"/>
              <a:t> – Adverts must not cause offence, even though they may be legal</a:t>
            </a:r>
          </a:p>
          <a:p>
            <a:pPr lvl="1"/>
            <a:r>
              <a:rPr lang="en-GB" sz="2000" b="1" dirty="0" smtClean="0"/>
              <a:t>Honest</a:t>
            </a:r>
            <a:r>
              <a:rPr lang="en-GB" sz="2000" dirty="0" smtClean="0"/>
              <a:t> – An advert must give a clear idea of a product because an advert may well be dishonest yet not tell any lies</a:t>
            </a:r>
          </a:p>
          <a:p>
            <a:pPr lvl="1"/>
            <a:r>
              <a:rPr lang="en-GB" sz="2000" b="1" dirty="0" smtClean="0"/>
              <a:t>Truthful</a:t>
            </a:r>
            <a:r>
              <a:rPr lang="en-GB" sz="2000" dirty="0" smtClean="0"/>
              <a:t> – All claims made in an advertisement must be true</a:t>
            </a:r>
          </a:p>
          <a:p>
            <a:pPr lvl="1"/>
            <a:r>
              <a:rPr lang="en-GB" sz="2000" dirty="0" smtClean="0"/>
              <a:t>Two websites that manage, deal with complaints and educate potential advertisers and consumers are:</a:t>
            </a:r>
            <a:endParaRPr lang="en-GB" sz="2000" dirty="0" smtClean="0">
              <a:hlinkClick r:id="rId3"/>
            </a:endParaRPr>
          </a:p>
          <a:p>
            <a:pPr lvl="2"/>
            <a:r>
              <a:rPr lang="en-GB" sz="2000" dirty="0" smtClean="0">
                <a:hlinkClick r:id="rId3"/>
              </a:rPr>
              <a:t>http://www.asa.org.uk/asa/</a:t>
            </a:r>
          </a:p>
          <a:p>
            <a:pPr lvl="2"/>
            <a:r>
              <a:rPr lang="en-GB" sz="2000" dirty="0" smtClean="0">
                <a:hlinkClick r:id="rId3"/>
              </a:rPr>
              <a:t>http://www.cap.org.uk/</a:t>
            </a:r>
            <a:endParaRPr lang="en-GB" sz="2000" dirty="0" smtClean="0"/>
          </a:p>
        </p:txBody>
      </p:sp>
      <p:sp>
        <p:nvSpPr>
          <p:cNvPr id="2" name="Title 1"/>
          <p:cNvSpPr>
            <a:spLocks noGrp="1"/>
          </p:cNvSpPr>
          <p:nvPr>
            <p:ph type="title"/>
          </p:nvPr>
        </p:nvSpPr>
        <p:spPr>
          <a:xfrm>
            <a:off x="179512" y="188640"/>
            <a:ext cx="8712968" cy="714356"/>
          </a:xfrm>
        </p:spPr>
        <p:txBody>
          <a:bodyPr>
            <a:noAutofit/>
          </a:bodyPr>
          <a:lstStyle/>
          <a:p>
            <a:r>
              <a:rPr lang="en-GB" sz="3600" dirty="0" smtClean="0"/>
              <a:t>P4.7 </a:t>
            </a:r>
            <a:r>
              <a:rPr lang="en-GB" sz="3600" dirty="0"/>
              <a:t>– Legislation – </a:t>
            </a:r>
            <a:r>
              <a:rPr lang="en-GB" sz="3600" dirty="0" smtClean="0"/>
              <a:t>Trading Standards</a:t>
            </a:r>
            <a:endParaRPr lang="en-GB" sz="3600" b="1" dirty="0"/>
          </a:p>
        </p:txBody>
      </p:sp>
    </p:spTree>
    <p:extLst>
      <p:ext uri="{BB962C8B-B14F-4D97-AF65-F5344CB8AC3E}">
        <p14:creationId xmlns:p14="http://schemas.microsoft.com/office/powerpoint/2010/main" val="2258899457"/>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60938590"/>
              </p:ext>
            </p:extLst>
          </p:nvPr>
        </p:nvGraphicFramePr>
        <p:xfrm>
          <a:off x="250825" y="980728"/>
          <a:ext cx="8713663" cy="5514920"/>
        </p:xfrm>
        <a:graphic>
          <a:graphicData uri="http://schemas.openxmlformats.org/drawingml/2006/table">
            <a:tbl>
              <a:tblPr firstRow="1" bandRow="1">
                <a:tableStyleId>{5C22544A-7EE6-4342-B048-85BDC9FD1C3A}</a:tableStyleId>
              </a:tblPr>
              <a:tblGrid>
                <a:gridCol w="360730"/>
                <a:gridCol w="1872213"/>
                <a:gridCol w="432048"/>
                <a:gridCol w="2160240"/>
                <a:gridCol w="1944216"/>
                <a:gridCol w="1944216"/>
              </a:tblGrid>
              <a:tr h="1031071">
                <a:tc gridSpan="2">
                  <a:txBody>
                    <a:bodyPr/>
                    <a:lstStyle/>
                    <a:p>
                      <a:r>
                        <a:rPr kumimoji="0" lang="en-GB" sz="1100" u="none" strike="noStrike" kern="1200" baseline="0" dirty="0" smtClean="0"/>
                        <a:t>Learning Outcome (LO) </a:t>
                      </a:r>
                    </a:p>
                    <a:p>
                      <a:r>
                        <a:rPr kumimoji="0" lang="en-GB" sz="1100" u="none" strike="noStrike" kern="1200" baseline="0" dirty="0" smtClean="0"/>
                        <a:t>The learner will:</a:t>
                      </a:r>
                      <a:endParaRPr kumimoji="0" lang="en-GB" sz="1100" b="0" i="0" u="none" strike="noStrike" kern="1200" baseline="0" dirty="0" smtClean="0">
                        <a:solidFill>
                          <a:schemeClr val="lt1"/>
                        </a:solidFill>
                        <a:latin typeface="+mn-lt"/>
                        <a:ea typeface="+mn-ea"/>
                        <a:cs typeface="+mn-cs"/>
                      </a:endParaRPr>
                    </a:p>
                  </a:txBody>
                  <a:tcPr/>
                </a:tc>
                <a:tc hMerge="1">
                  <a:txBody>
                    <a:bodyPr/>
                    <a:lstStyle/>
                    <a:p>
                      <a:endParaRPr lang="en-GB"/>
                    </a:p>
                  </a:txBody>
                  <a:tcPr/>
                </a:tc>
                <a:tc gridSpan="2">
                  <a:txBody>
                    <a:bodyPr/>
                    <a:lstStyle/>
                    <a:p>
                      <a:r>
                        <a:rPr kumimoji="0" lang="en-GB" sz="1100" u="none" strike="noStrike" kern="1200" baseline="0" dirty="0" smtClean="0"/>
                        <a:t>Pass </a:t>
                      </a:r>
                    </a:p>
                    <a:p>
                      <a:r>
                        <a:rPr kumimoji="0" lang="en-GB" sz="1100" u="none" strike="noStrike" kern="1200" baseline="0" dirty="0" smtClean="0"/>
                        <a:t>The assessment criteria are the pass requirements for this unit. </a:t>
                      </a:r>
                    </a:p>
                    <a:p>
                      <a:r>
                        <a:rPr kumimoji="0" lang="en-GB" sz="1100" u="none" strike="noStrike" kern="1200" baseline="0" dirty="0" smtClean="0"/>
                        <a:t>The learner can: </a:t>
                      </a:r>
                      <a:endParaRPr kumimoji="0" lang="en-GB" sz="1100" b="0" i="0" u="none" strike="noStrike" kern="1200" baseline="0" dirty="0" smtClean="0">
                        <a:solidFill>
                          <a:schemeClr val="lt1"/>
                        </a:solidFill>
                        <a:latin typeface="+mn-lt"/>
                        <a:ea typeface="+mn-ea"/>
                        <a:cs typeface="+mn-cs"/>
                      </a:endParaRPr>
                    </a:p>
                  </a:txBody>
                  <a:tcPr/>
                </a:tc>
                <a:tc hMerge="1">
                  <a:txBody>
                    <a:bodyPr/>
                    <a:lstStyle/>
                    <a:p>
                      <a:endParaRPr lang="en-GB"/>
                    </a:p>
                  </a:txBody>
                  <a:tcPr/>
                </a:tc>
                <a:tc>
                  <a:txBody>
                    <a:bodyPr/>
                    <a:lstStyle/>
                    <a:p>
                      <a:r>
                        <a:rPr kumimoji="0" lang="en-GB" sz="1100" u="none" strike="noStrike" kern="1200" baseline="0" dirty="0" smtClean="0"/>
                        <a:t>Merit </a:t>
                      </a:r>
                    </a:p>
                    <a:p>
                      <a:r>
                        <a:rPr kumimoji="0" lang="en-GB" sz="1100" u="none" strike="noStrike" kern="1200" baseline="0" dirty="0" smtClean="0"/>
                        <a:t>For merit the evidence must show that, in addition to the pass criteria, the learner is able to: </a:t>
                      </a:r>
                      <a:endParaRPr kumimoji="0" lang="en-GB" sz="1100" b="0" i="0" u="none" strike="noStrike" kern="1200" baseline="0" dirty="0" smtClean="0">
                        <a:solidFill>
                          <a:schemeClr val="lt1"/>
                        </a:solidFill>
                        <a:latin typeface="+mn-lt"/>
                        <a:ea typeface="+mn-ea"/>
                        <a:cs typeface="+mn-cs"/>
                      </a:endParaRPr>
                    </a:p>
                  </a:txBody>
                  <a:tcPr/>
                </a:tc>
                <a:tc>
                  <a:txBody>
                    <a:bodyPr/>
                    <a:lstStyle/>
                    <a:p>
                      <a:r>
                        <a:rPr kumimoji="0" lang="en-GB" sz="1100" u="none" strike="noStrike" kern="1200" baseline="0" dirty="0" smtClean="0"/>
                        <a:t>Distinction </a:t>
                      </a:r>
                    </a:p>
                    <a:p>
                      <a:r>
                        <a:rPr kumimoji="0" lang="en-GB" sz="1100" u="none" strike="noStrike" kern="1200" baseline="0" dirty="0" smtClean="0"/>
                        <a:t>For distinction the evidence must show that, in addition to the pass and merit criteria, the learner is able to: </a:t>
                      </a:r>
                      <a:endParaRPr kumimoji="0" lang="en-GB" sz="1100" b="0" i="0" u="none" strike="noStrike" kern="1200" baseline="0" dirty="0" smtClean="0">
                        <a:solidFill>
                          <a:schemeClr val="lt1"/>
                        </a:solidFill>
                        <a:latin typeface="+mn-lt"/>
                        <a:ea typeface="+mn-ea"/>
                        <a:cs typeface="+mn-cs"/>
                      </a:endParaRPr>
                    </a:p>
                  </a:txBody>
                  <a:tcPr/>
                </a:tc>
              </a:tr>
              <a:tr h="611480">
                <a:tc>
                  <a:txBody>
                    <a:bodyPr/>
                    <a:lstStyle/>
                    <a:p>
                      <a:r>
                        <a:rPr lang="en-GB" sz="1200" dirty="0" smtClean="0"/>
                        <a:t>1</a:t>
                      </a:r>
                      <a:endParaRPr lang="en-GB" sz="1200" dirty="0"/>
                    </a:p>
                  </a:txBody>
                  <a:tcPr/>
                </a:tc>
                <a:tc>
                  <a:txBody>
                    <a:bodyPr/>
                    <a:lstStyle/>
                    <a:p>
                      <a:r>
                        <a:rPr kumimoji="0" lang="en-GB" sz="1200" u="none" strike="noStrike" kern="1200" baseline="0" dirty="0" smtClean="0"/>
                        <a:t>Know the technologies required for an e-commerce system </a:t>
                      </a:r>
                      <a:endParaRPr kumimoji="0" lang="en-GB" sz="1200" b="0" i="0" u="none" strike="noStrike" kern="1200" baseline="0" dirty="0" smtClean="0">
                        <a:solidFill>
                          <a:schemeClr val="dk1"/>
                        </a:solidFill>
                        <a:latin typeface="+mn-lt"/>
                        <a:ea typeface="+mn-ea"/>
                        <a:cs typeface="+mn-cs"/>
                      </a:endParaRPr>
                    </a:p>
                  </a:txBody>
                  <a:tcPr/>
                </a:tc>
                <a:tc>
                  <a:txBody>
                    <a:bodyPr/>
                    <a:lstStyle/>
                    <a:p>
                      <a:r>
                        <a:rPr lang="en-GB" sz="1200" dirty="0" smtClean="0"/>
                        <a:t>P1</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Describe the technologies required for e-commerce </a:t>
                      </a:r>
                      <a:endParaRPr kumimoji="0" lang="en-GB" sz="1200" b="0" i="0" u="none" strike="noStrike" kern="1200" baseline="0" dirty="0" smtClean="0">
                        <a:solidFill>
                          <a:schemeClr val="dk1"/>
                        </a:solidFill>
                        <a:latin typeface="+mn-lt"/>
                        <a:ea typeface="+mn-ea"/>
                        <a:cs typeface="+mn-cs"/>
                      </a:endParaRPr>
                    </a:p>
                  </a:txBody>
                  <a:tcPr/>
                </a:tc>
                <a:tc>
                  <a:txBody>
                    <a:bodyPr/>
                    <a:lstStyle/>
                    <a:p>
                      <a:endParaRPr kumimoji="0" lang="en-GB" sz="1800" b="0" i="0" u="none" strike="noStrike" kern="1200" baseline="0" dirty="0" smtClean="0">
                        <a:solidFill>
                          <a:schemeClr val="dk1"/>
                        </a:solidFill>
                        <a:latin typeface="+mn-lt"/>
                        <a:ea typeface="+mn-ea"/>
                        <a:cs typeface="+mn-cs"/>
                      </a:endParaRPr>
                    </a:p>
                  </a:txBody>
                  <a:tcPr/>
                </a:tc>
                <a:tc>
                  <a:txBody>
                    <a:bodyPr/>
                    <a:lstStyle/>
                    <a:p>
                      <a:endParaRPr lang="en-GB" sz="1200" dirty="0"/>
                    </a:p>
                  </a:txBody>
                  <a:tcPr/>
                </a:tc>
              </a:tr>
              <a:tr h="835496">
                <a:tc>
                  <a:txBody>
                    <a:bodyPr/>
                    <a:lstStyle/>
                    <a:p>
                      <a:r>
                        <a:rPr lang="en-GB" sz="1200" dirty="0" smtClean="0"/>
                        <a:t>2</a:t>
                      </a:r>
                      <a:endParaRPr lang="en-GB" sz="1200" dirty="0"/>
                    </a:p>
                  </a:txBody>
                  <a:tcPr/>
                </a:tc>
                <a:tc>
                  <a:txBody>
                    <a:bodyPr/>
                    <a:lstStyle/>
                    <a:p>
                      <a:r>
                        <a:rPr kumimoji="0" lang="en-GB" sz="1200" u="none" strike="noStrike" kern="1200" baseline="0" dirty="0" smtClean="0"/>
                        <a:t>Understand the impact of e-commerce on organisations </a:t>
                      </a:r>
                      <a:endParaRPr kumimoji="0" lang="en-GB" sz="1200" b="0" i="0" u="none" strike="noStrike" kern="1200" baseline="0" dirty="0" smtClean="0">
                        <a:solidFill>
                          <a:schemeClr val="dk1"/>
                        </a:solidFill>
                        <a:latin typeface="+mn-lt"/>
                        <a:ea typeface="+mn-ea"/>
                        <a:cs typeface="+mn-cs"/>
                      </a:endParaRPr>
                    </a:p>
                  </a:txBody>
                  <a:tcPr/>
                </a:tc>
                <a:tc>
                  <a:txBody>
                    <a:bodyPr/>
                    <a:lstStyle/>
                    <a:p>
                      <a:r>
                        <a:rPr lang="en-GB" sz="1200" dirty="0" smtClean="0"/>
                        <a:t>P2</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Explain the impact of introducing an e-commerce system to an organisation </a:t>
                      </a:r>
                      <a:endParaRPr kumimoji="0" lang="en-GB" sz="1200" b="0" i="0" u="none" strike="noStrike" kern="1200" baseline="0" dirty="0" smtClean="0">
                        <a:solidFill>
                          <a:schemeClr val="dk1"/>
                        </a:solidFill>
                        <a:latin typeface="+mn-lt"/>
                        <a:ea typeface="+mn-ea"/>
                        <a:cs typeface="+mn-cs"/>
                      </a:endParaRPr>
                    </a:p>
                  </a:txBody>
                  <a:tcPr/>
                </a:tc>
                <a:tc>
                  <a:txBody>
                    <a:bodyPr/>
                    <a:lstStyle/>
                    <a:p>
                      <a:r>
                        <a:rPr kumimoji="0" lang="en-GB" sz="1200" u="none" strike="noStrike" kern="1200" baseline="0" dirty="0" smtClean="0"/>
                        <a:t>M1 - Describe how organisations promote their business using e-commerce </a:t>
                      </a:r>
                      <a:endParaRPr kumimoji="0" lang="en-GB" sz="1200" b="0" i="0" u="none" strike="noStrike" kern="1200" baseline="0" dirty="0">
                        <a:solidFill>
                          <a:schemeClr val="dk1"/>
                        </a:solidFill>
                        <a:latin typeface="+mn-lt"/>
                        <a:ea typeface="+mn-ea"/>
                        <a:cs typeface="+mn-cs"/>
                      </a:endParaRPr>
                    </a:p>
                  </a:txBody>
                  <a:tcPr/>
                </a:tc>
                <a:tc>
                  <a:txBody>
                    <a:bodyPr/>
                    <a:lstStyle/>
                    <a:p>
                      <a:endParaRPr kumimoji="0" lang="en-GB" sz="1200" b="0" i="0" u="none" strike="noStrike" kern="1200" baseline="0" dirty="0" smtClean="0">
                        <a:solidFill>
                          <a:schemeClr val="dk1"/>
                        </a:solidFill>
                        <a:latin typeface="+mn-lt"/>
                        <a:ea typeface="+mn-ea"/>
                        <a:cs typeface="+mn-cs"/>
                      </a:endParaRPr>
                    </a:p>
                  </a:txBody>
                  <a:tcPr/>
                </a:tc>
              </a:tr>
              <a:tr h="613316">
                <a:tc>
                  <a:txBody>
                    <a:bodyPr/>
                    <a:lstStyle/>
                    <a:p>
                      <a:r>
                        <a:rPr lang="en-GB" sz="1200" dirty="0" smtClean="0"/>
                        <a:t>3</a:t>
                      </a:r>
                      <a:endParaRPr lang="en-GB" sz="1200" dirty="0"/>
                    </a:p>
                  </a:txBody>
                  <a:tcPr/>
                </a:tc>
                <a:tc>
                  <a:txBody>
                    <a:bodyPr/>
                    <a:lstStyle/>
                    <a:p>
                      <a:r>
                        <a:rPr kumimoji="0" lang="en-GB" sz="1200" u="none" strike="noStrike" kern="1200" baseline="0" dirty="0" smtClean="0"/>
                        <a:t>Understand the effects of e-commerce on society </a:t>
                      </a:r>
                      <a:endParaRPr kumimoji="0" lang="en-GB" sz="1200" b="0" i="0" u="none" strike="noStrike" kern="1200" baseline="0" dirty="0" smtClean="0">
                        <a:solidFill>
                          <a:schemeClr val="dk1"/>
                        </a:solidFill>
                        <a:latin typeface="+mn-lt"/>
                        <a:ea typeface="+mn-ea"/>
                        <a:cs typeface="+mn-cs"/>
                      </a:endParaRPr>
                    </a:p>
                  </a:txBody>
                  <a:tcPr/>
                </a:tc>
                <a:tc>
                  <a:txBody>
                    <a:bodyPr/>
                    <a:lstStyle/>
                    <a:p>
                      <a:r>
                        <a:rPr lang="en-GB" sz="1200" dirty="0" smtClean="0"/>
                        <a:t>P3</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Explain the potential risks to an organisation of committing to an e-commerce system </a:t>
                      </a:r>
                      <a:endParaRPr kumimoji="0" lang="en-GB" sz="1200" b="0" i="0" u="none" strike="noStrike" kern="1200" baseline="0" dirty="0" smtClean="0">
                        <a:solidFill>
                          <a:schemeClr val="dk1"/>
                        </a:solidFill>
                        <a:latin typeface="+mn-lt"/>
                        <a:ea typeface="+mn-ea"/>
                        <a:cs typeface="+mn-cs"/>
                      </a:endParaRPr>
                    </a:p>
                  </a:txBody>
                  <a:tcPr/>
                </a:tc>
                <a:tc>
                  <a:txBody>
                    <a:bodyPr/>
                    <a:lstStyle/>
                    <a:p>
                      <a:r>
                        <a:rPr kumimoji="0" lang="en-GB" sz="1200" u="none" strike="noStrike" kern="1200" baseline="0" dirty="0" smtClean="0"/>
                        <a:t>M2 - Explain solutions for the potential risks of using e-commerce </a:t>
                      </a:r>
                      <a:endParaRPr kumimoji="0" lang="en-GB" sz="1200" b="0" i="0" u="none" strike="noStrike" kern="1200" baseline="0" dirty="0" smtClean="0">
                        <a:solidFill>
                          <a:schemeClr val="dk1"/>
                        </a:solidFill>
                        <a:latin typeface="+mn-lt"/>
                        <a:ea typeface="+mn-ea"/>
                        <a:cs typeface="+mn-cs"/>
                      </a:endParaRPr>
                    </a:p>
                  </a:txBody>
                  <a:tcPr/>
                </a:tc>
                <a:tc>
                  <a:txBody>
                    <a:bodyPr/>
                    <a:lstStyle/>
                    <a:p>
                      <a:endParaRPr lang="en-GB" sz="1200" dirty="0"/>
                    </a:p>
                  </a:txBody>
                  <a:tcPr/>
                </a:tc>
              </a:tr>
              <a:tr h="473184">
                <a:tc rowSpan="3">
                  <a:txBody>
                    <a:bodyPr/>
                    <a:lstStyle/>
                    <a:p>
                      <a:r>
                        <a:rPr lang="en-GB" sz="1200" dirty="0" smtClean="0"/>
                        <a:t>4</a:t>
                      </a:r>
                      <a:endParaRPr lang="en-GB" sz="1200" dirty="0"/>
                    </a:p>
                  </a:txBody>
                  <a:tcPr/>
                </a:tc>
                <a:tc rowSpan="3">
                  <a:txBody>
                    <a:bodyPr/>
                    <a:lstStyle/>
                    <a:p>
                      <a:r>
                        <a:rPr kumimoji="0" lang="en-GB" sz="1200" u="none" strike="noStrike" kern="1200" baseline="0" dirty="0" smtClean="0"/>
                        <a:t>Be able to plan e-commerce strategies </a:t>
                      </a:r>
                      <a:endParaRPr kumimoji="0" lang="en-GB" sz="1200" b="0" i="0" u="none" strike="noStrike" kern="1200" baseline="0" dirty="0" smtClean="0">
                        <a:solidFill>
                          <a:schemeClr val="dk1"/>
                        </a:solidFill>
                        <a:latin typeface="+mn-lt"/>
                        <a:ea typeface="+mn-ea"/>
                        <a:cs typeface="+mn-cs"/>
                      </a:endParaRPr>
                    </a:p>
                  </a:txBody>
                  <a:tcPr>
                    <a:solidFill>
                      <a:srgbClr val="FFC000"/>
                    </a:solidFill>
                  </a:tcPr>
                </a:tc>
                <a:tc>
                  <a:txBody>
                    <a:bodyPr/>
                    <a:lstStyle/>
                    <a:p>
                      <a:r>
                        <a:rPr lang="en-GB" sz="1200" dirty="0" smtClean="0"/>
                        <a:t>P4</a:t>
                      </a:r>
                      <a:endParaRPr lang="en-GB" sz="12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Review the regulations governing e-commerce </a:t>
                      </a:r>
                      <a:endParaRPr kumimoji="0" lang="en-GB" sz="1200" b="0" i="0" u="none" strike="noStrike" kern="1200" baseline="0" dirty="0" smtClean="0">
                        <a:solidFill>
                          <a:schemeClr val="dk1"/>
                        </a:solidFill>
                        <a:latin typeface="+mn-lt"/>
                        <a:ea typeface="+mn-ea"/>
                        <a:cs typeface="+mn-cs"/>
                      </a:endParaRPr>
                    </a:p>
                  </a:txBody>
                  <a:tcPr>
                    <a:solidFill>
                      <a:srgbClr val="FFC000"/>
                    </a:solidFill>
                  </a:tcPr>
                </a:tc>
                <a:tc>
                  <a:txBody>
                    <a:bodyPr/>
                    <a:lstStyle/>
                    <a:p>
                      <a:endParaRPr kumimoji="0" lang="en-GB" sz="1200" b="0" i="0" u="none" strike="noStrike" kern="1200" baseline="0" dirty="0" smtClean="0">
                        <a:solidFill>
                          <a:schemeClr val="dk1"/>
                        </a:solidFill>
                        <a:latin typeface="+mn-lt"/>
                        <a:ea typeface="+mn-ea"/>
                        <a:cs typeface="+mn-cs"/>
                      </a:endParaRPr>
                    </a:p>
                  </a:txBody>
                  <a:tcPr>
                    <a:solidFill>
                      <a:srgbClr val="FFC000"/>
                    </a:solidFill>
                  </a:tcPr>
                </a:tc>
                <a:tc>
                  <a:txBody>
                    <a:bodyPr/>
                    <a:lstStyle/>
                    <a:p>
                      <a:endParaRPr lang="en-GB" sz="1200" dirty="0"/>
                    </a:p>
                  </a:txBody>
                  <a:tcPr>
                    <a:solidFill>
                      <a:srgbClr val="FFC000"/>
                    </a:solidFill>
                  </a:tcPr>
                </a:tc>
              </a:tr>
              <a:tr h="555192">
                <a:tc vMerge="1">
                  <a:txBody>
                    <a:bodyPr/>
                    <a:lstStyle/>
                    <a:p>
                      <a:endParaRPr lang="en-GB"/>
                    </a:p>
                  </a:txBody>
                  <a:tcPr/>
                </a:tc>
                <a:tc vMerge="1">
                  <a:txBody>
                    <a:bodyPr/>
                    <a:lstStyle/>
                    <a:p>
                      <a:endParaRPr lang="en-GB"/>
                    </a:p>
                  </a:txBody>
                  <a:tcPr/>
                </a:tc>
                <a:tc>
                  <a:txBody>
                    <a:bodyPr/>
                    <a:lstStyle/>
                    <a:p>
                      <a:r>
                        <a:rPr lang="en-GB" sz="1200" dirty="0" smtClean="0"/>
                        <a:t>P5</a:t>
                      </a:r>
                      <a:endParaRPr lang="en-GB" sz="12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Examine the social implications of e-commerce on society </a:t>
                      </a:r>
                      <a:endParaRPr kumimoji="0" lang="en-GB" sz="1200" b="0" i="0" u="none" strike="noStrike" kern="1200" baseline="0" dirty="0" smtClean="0">
                        <a:solidFill>
                          <a:schemeClr val="dk1"/>
                        </a:solidFill>
                        <a:latin typeface="+mn-lt"/>
                        <a:ea typeface="+mn-ea"/>
                        <a:cs typeface="+mn-cs"/>
                      </a:endParaRPr>
                    </a:p>
                  </a:txBody>
                  <a:tcPr>
                    <a:solidFill>
                      <a:srgbClr val="FFC000"/>
                    </a:solidFill>
                  </a:tcPr>
                </a:tc>
                <a:tc>
                  <a:txBody>
                    <a:bodyPr/>
                    <a:lstStyle/>
                    <a:p>
                      <a:endParaRPr lang="en-GB" sz="1200" dirty="0"/>
                    </a:p>
                  </a:txBody>
                  <a:tcPr>
                    <a:solidFill>
                      <a:srgbClr val="FFC000"/>
                    </a:solidFill>
                  </a:tcPr>
                </a:tc>
                <a:tc>
                  <a:txBody>
                    <a:bodyPr/>
                    <a:lstStyle/>
                    <a:p>
                      <a:r>
                        <a:rPr kumimoji="0" lang="en-GB" sz="1200" u="none" strike="noStrike" kern="1200" baseline="0" dirty="0" smtClean="0"/>
                        <a:t>D1 - Compare the benefits and drawbacks of e-commerce to an</a:t>
                      </a:r>
                    </a:p>
                    <a:p>
                      <a:r>
                        <a:rPr kumimoji="0" lang="en-GB" sz="1200" u="none" strike="noStrike" kern="1200" baseline="0" dirty="0" smtClean="0"/>
                        <a:t>Organisation</a:t>
                      </a:r>
                      <a:endParaRPr kumimoji="0" lang="en-GB" sz="1200" b="0" i="0" u="none" strike="noStrike" kern="1200" baseline="0" dirty="0" smtClean="0">
                        <a:solidFill>
                          <a:schemeClr val="dk1"/>
                        </a:solidFill>
                        <a:latin typeface="+mn-lt"/>
                        <a:ea typeface="+mn-ea"/>
                        <a:cs typeface="+mn-cs"/>
                      </a:endParaRPr>
                    </a:p>
                  </a:txBody>
                  <a:tcPr>
                    <a:solidFill>
                      <a:srgbClr val="FFC000"/>
                    </a:solidFill>
                  </a:tcPr>
                </a:tc>
              </a:tr>
              <a:tr h="555192">
                <a:tc vMerge="1">
                  <a:txBody>
                    <a:bodyPr/>
                    <a:lstStyle/>
                    <a:p>
                      <a:endParaRPr lang="en-GB"/>
                    </a:p>
                  </a:txBody>
                  <a:tcPr/>
                </a:tc>
                <a:tc vMerge="1">
                  <a:txBody>
                    <a:bodyPr/>
                    <a:lstStyle/>
                    <a:p>
                      <a:endParaRPr lang="en-GB"/>
                    </a:p>
                  </a:txBody>
                  <a:tcPr/>
                </a:tc>
                <a:tc>
                  <a:txBody>
                    <a:bodyPr/>
                    <a:lstStyle/>
                    <a:p>
                      <a:r>
                        <a:rPr lang="en-GB" sz="1200" dirty="0" smtClean="0"/>
                        <a:t>P6</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Plan an e-commerce strategy </a:t>
                      </a:r>
                      <a:endParaRPr lang="en-GB" sz="1000" dirty="0" smtClean="0"/>
                    </a:p>
                  </a:txBody>
                  <a:tcPr/>
                </a:tc>
                <a:tc>
                  <a:txBody>
                    <a:bodyPr/>
                    <a:lstStyle/>
                    <a:p>
                      <a:r>
                        <a:rPr kumimoji="0" lang="en-GB" sz="1200" u="none" strike="noStrike" kern="1200" baseline="0" dirty="0" smtClean="0"/>
                        <a:t>M3 - Provide annotated planning documentation for your e-commerce strategy </a:t>
                      </a:r>
                      <a:endParaRPr kumimoji="0" lang="en-GB" sz="1200" b="0" i="0" u="none" strike="noStrike" kern="1200" baseline="0" dirty="0">
                        <a:solidFill>
                          <a:schemeClr val="dk1"/>
                        </a:solidFill>
                        <a:latin typeface="+mn-lt"/>
                        <a:ea typeface="+mn-ea"/>
                        <a:cs typeface="+mn-cs"/>
                      </a:endParaRPr>
                    </a:p>
                  </a:txBody>
                  <a:tcPr/>
                </a:tc>
                <a:tc>
                  <a:txBody>
                    <a:bodyPr/>
                    <a:lstStyle/>
                    <a:p>
                      <a:r>
                        <a:rPr lang="en-GB" sz="1200" dirty="0" smtClean="0"/>
                        <a:t>D2</a:t>
                      </a:r>
                      <a:r>
                        <a:rPr lang="en-GB" sz="1200" baseline="0" dirty="0" smtClean="0"/>
                        <a:t> - E</a:t>
                      </a:r>
                      <a:r>
                        <a:rPr lang="en-GB" sz="1200" dirty="0" smtClean="0"/>
                        <a:t>valuate your</a:t>
                      </a:r>
                    </a:p>
                    <a:p>
                      <a:r>
                        <a:rPr lang="en-GB" sz="1200" dirty="0" smtClean="0"/>
                        <a:t>e-commerce strategy</a:t>
                      </a:r>
                      <a:endParaRPr lang="en-GB" sz="1200" dirty="0"/>
                    </a:p>
                  </a:txBody>
                  <a:tcPr/>
                </a:tc>
              </a:tr>
            </a:tbl>
          </a:graphicData>
        </a:graphic>
      </p:graphicFrame>
      <p:sp>
        <p:nvSpPr>
          <p:cNvPr id="3" name="Title 2"/>
          <p:cNvSpPr>
            <a:spLocks noGrp="1"/>
          </p:cNvSpPr>
          <p:nvPr>
            <p:ph type="title"/>
          </p:nvPr>
        </p:nvSpPr>
        <p:spPr>
          <a:xfrm>
            <a:off x="230832" y="116632"/>
            <a:ext cx="8733656" cy="792088"/>
          </a:xfrm>
        </p:spPr>
        <p:txBody>
          <a:bodyPr/>
          <a:lstStyle/>
          <a:p>
            <a:r>
              <a:rPr lang="en-GB" dirty="0" smtClean="0"/>
              <a:t>LO4 -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76" y="980728"/>
            <a:ext cx="8858280" cy="5400600"/>
          </a:xfrm>
        </p:spPr>
        <p:txBody>
          <a:bodyPr>
            <a:noAutofit/>
          </a:bodyPr>
          <a:lstStyle/>
          <a:p>
            <a:r>
              <a:rPr lang="en-US" sz="2000" dirty="0" smtClean="0"/>
              <a:t>The Office of Fair Trading (OFT) has powers to fine companies and bring legal actions against them. If the ASA has trouble with a repeat offender, it can refer the matter to the OFT under the Control of Misleading Advertisements Regulations 1988.</a:t>
            </a:r>
          </a:p>
          <a:p>
            <a:r>
              <a:rPr lang="en-US" sz="2000" dirty="0" smtClean="0"/>
              <a:t>The ASA can also refer problematic broadcast advertisers to Ofcom. Broadcasters have ultimate responsibility for advertisements shown on their channels and are therefore directly answerable to Ofcom, their licensing authority. Ofcom has powers to fine and/or revoke licenses. </a:t>
            </a:r>
          </a:p>
          <a:p>
            <a:pPr lvl="1"/>
            <a:r>
              <a:rPr lang="en-US" sz="2000" dirty="0" smtClean="0"/>
              <a:t>For example, following more than 1,000 complaints to the ASA about the shopping channel Auction World.tv, the ASA referred the matter to Ofcom, which found the company in breach of its license and fined it. Auction World.tv ended up in administration and went out of business.</a:t>
            </a:r>
          </a:p>
          <a:p>
            <a:pPr marL="0" lvl="0" indent="0">
              <a:buNone/>
            </a:pPr>
            <a:r>
              <a:rPr lang="en-GB" sz="2000" b="1" dirty="0">
                <a:cs typeface="Calibri" pitchFamily="34" charset="0"/>
              </a:rPr>
              <a:t>T</a:t>
            </a:r>
            <a:r>
              <a:rPr lang="en-GB" sz="2000" b="1" dirty="0"/>
              <a:t>ask </a:t>
            </a:r>
            <a:r>
              <a:rPr lang="en-GB" sz="2000" b="1" dirty="0" smtClean="0"/>
              <a:t>7 </a:t>
            </a:r>
            <a:r>
              <a:rPr lang="en-GB" sz="2000" b="1" dirty="0"/>
              <a:t>– </a:t>
            </a:r>
            <a:r>
              <a:rPr lang="en-GB" sz="2000" b="1" dirty="0" smtClean="0"/>
              <a:t>P4.7</a:t>
            </a:r>
            <a:r>
              <a:rPr lang="en-GB" sz="2000" dirty="0" smtClean="0"/>
              <a:t> </a:t>
            </a:r>
            <a:r>
              <a:rPr lang="en-GB" sz="2000" dirty="0"/>
              <a:t>- Produce a </a:t>
            </a:r>
            <a:r>
              <a:rPr lang="en-GB" sz="2000" b="1" dirty="0"/>
              <a:t>report</a:t>
            </a:r>
            <a:r>
              <a:rPr lang="en-GB" sz="2000" dirty="0"/>
              <a:t> describing the </a:t>
            </a:r>
            <a:r>
              <a:rPr lang="en-GB" sz="2000" dirty="0" smtClean="0"/>
              <a:t>Trading Standards needs </a:t>
            </a:r>
            <a:r>
              <a:rPr lang="en-GB" sz="2000" dirty="0"/>
              <a:t>and what protections for e-commerce </a:t>
            </a:r>
            <a:r>
              <a:rPr lang="en-GB" sz="2000" dirty="0" smtClean="0"/>
              <a:t>customers </a:t>
            </a:r>
            <a:r>
              <a:rPr lang="en-GB" sz="2000" dirty="0"/>
              <a:t>it provides.</a:t>
            </a:r>
            <a:endParaRPr lang="en-US" sz="2000" i="1" dirty="0"/>
          </a:p>
          <a:p>
            <a:pPr>
              <a:buNone/>
            </a:pPr>
            <a:endParaRPr lang="en-GB" sz="2000" dirty="0"/>
          </a:p>
        </p:txBody>
      </p:sp>
      <p:sp>
        <p:nvSpPr>
          <p:cNvPr id="2" name="Title 1"/>
          <p:cNvSpPr>
            <a:spLocks noGrp="1"/>
          </p:cNvSpPr>
          <p:nvPr>
            <p:ph type="title"/>
          </p:nvPr>
        </p:nvSpPr>
        <p:spPr>
          <a:xfrm>
            <a:off x="179512" y="188640"/>
            <a:ext cx="8784976" cy="714356"/>
          </a:xfrm>
        </p:spPr>
        <p:txBody>
          <a:bodyPr>
            <a:noAutofit/>
          </a:bodyPr>
          <a:lstStyle/>
          <a:p>
            <a:r>
              <a:rPr lang="en-GB" sz="3600" dirty="0" smtClean="0"/>
              <a:t>P4.7 </a:t>
            </a:r>
            <a:r>
              <a:rPr lang="en-GB" sz="3600" dirty="0"/>
              <a:t>– Legislation – Trading Standards</a:t>
            </a:r>
            <a:endParaRPr lang="en-GB" sz="3600" b="1" dirty="0"/>
          </a:p>
        </p:txBody>
      </p:sp>
    </p:spTree>
    <p:extLst>
      <p:ext uri="{BB962C8B-B14F-4D97-AF65-F5344CB8AC3E}">
        <p14:creationId xmlns:p14="http://schemas.microsoft.com/office/powerpoint/2010/main" val="3684392165"/>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76" y="980728"/>
            <a:ext cx="8858280" cy="5400600"/>
          </a:xfrm>
        </p:spPr>
        <p:txBody>
          <a:bodyPr>
            <a:noAutofit/>
          </a:bodyPr>
          <a:lstStyle/>
          <a:p>
            <a:r>
              <a:rPr lang="en-GB" sz="1600" dirty="0" smtClean="0"/>
              <a:t>Under the </a:t>
            </a:r>
            <a:r>
              <a:rPr lang="en-GB" sz="1600" b="1" dirty="0" smtClean="0"/>
              <a:t>e-commerce regulations 2002</a:t>
            </a:r>
            <a:r>
              <a:rPr lang="en-GB" sz="1600" dirty="0" smtClean="0"/>
              <a:t> - Businesses </a:t>
            </a:r>
            <a:r>
              <a:rPr lang="en-GB" sz="1600" dirty="0"/>
              <a:t>providing an Information Society Service are obliged to make available to their customers and any relevant enforcement authority, in a form and manner which is easily, directly and permanently accessible, the following information:</a:t>
            </a:r>
          </a:p>
          <a:p>
            <a:pPr lvl="0"/>
            <a:r>
              <a:rPr lang="en-GB" sz="1600" dirty="0"/>
              <a:t>The name </a:t>
            </a:r>
            <a:r>
              <a:rPr lang="en-GB" sz="1600" dirty="0" smtClean="0"/>
              <a:t>and </a:t>
            </a:r>
            <a:r>
              <a:rPr lang="en-GB" sz="1600" dirty="0"/>
              <a:t>geographic address at which the Supplier is established </a:t>
            </a:r>
          </a:p>
          <a:p>
            <a:pPr lvl="0"/>
            <a:r>
              <a:rPr lang="en-GB" sz="1600" dirty="0"/>
              <a:t>The details of the Supplier, including their electronic mail address </a:t>
            </a:r>
          </a:p>
          <a:p>
            <a:pPr lvl="0"/>
            <a:r>
              <a:rPr lang="en-GB" sz="1600" dirty="0"/>
              <a:t>Where the Supplier is registered in a trade or similar register available to the public, details of the register in which the Supplier has entered and their registration number, or equivalent means of identification in that register </a:t>
            </a:r>
          </a:p>
          <a:p>
            <a:pPr lvl="0"/>
            <a:r>
              <a:rPr lang="en-GB" sz="1600" dirty="0"/>
              <a:t>Where the provision of the service is subject to an authorisation scheme, the particulars of the relevant supervisory authority </a:t>
            </a:r>
          </a:p>
          <a:p>
            <a:pPr lvl="0"/>
            <a:r>
              <a:rPr lang="en-GB" sz="1600" dirty="0"/>
              <a:t>Where the Supplier exercises a regulated profession – </a:t>
            </a:r>
          </a:p>
          <a:p>
            <a:pPr lvl="1"/>
            <a:r>
              <a:rPr lang="en-GB" sz="1600" dirty="0"/>
              <a:t>The details of any professional body or </a:t>
            </a:r>
            <a:r>
              <a:rPr lang="en-GB" sz="1600" dirty="0" smtClean="0"/>
              <a:t>institution </a:t>
            </a:r>
            <a:r>
              <a:rPr lang="en-GB" sz="1600" dirty="0"/>
              <a:t>with which the Supplier is registered; </a:t>
            </a:r>
          </a:p>
          <a:p>
            <a:pPr lvl="1"/>
            <a:r>
              <a:rPr lang="en-GB" sz="1600" dirty="0"/>
              <a:t>The professional title and the member State of the EC where the title has been granted; </a:t>
            </a:r>
          </a:p>
          <a:p>
            <a:pPr lvl="1"/>
            <a:r>
              <a:rPr lang="en-GB" sz="1600" dirty="0"/>
              <a:t>A reference to the professional rules applicable to the Supplier in the member State of establishment and the means to access them; and </a:t>
            </a:r>
          </a:p>
          <a:p>
            <a:pPr lvl="0"/>
            <a:r>
              <a:rPr lang="en-GB" sz="1600" dirty="0"/>
              <a:t>Where the Supplier undertakes an activity that is subject to VAT, the VAT number must be supplied. </a:t>
            </a:r>
          </a:p>
        </p:txBody>
      </p:sp>
      <p:sp>
        <p:nvSpPr>
          <p:cNvPr id="2" name="Title 1"/>
          <p:cNvSpPr>
            <a:spLocks noGrp="1"/>
          </p:cNvSpPr>
          <p:nvPr>
            <p:ph type="title"/>
          </p:nvPr>
        </p:nvSpPr>
        <p:spPr>
          <a:xfrm>
            <a:off x="179512" y="188640"/>
            <a:ext cx="8784976" cy="714356"/>
          </a:xfrm>
        </p:spPr>
        <p:txBody>
          <a:bodyPr>
            <a:noAutofit/>
          </a:bodyPr>
          <a:lstStyle/>
          <a:p>
            <a:r>
              <a:rPr lang="en-GB" sz="2600" dirty="0" smtClean="0"/>
              <a:t>P4.8 </a:t>
            </a:r>
            <a:r>
              <a:rPr lang="en-GB" sz="2600" dirty="0"/>
              <a:t>– Legislation – </a:t>
            </a:r>
            <a:r>
              <a:rPr lang="en-GB" sz="2600" dirty="0" smtClean="0"/>
              <a:t>e-commerce regulations 2002</a:t>
            </a:r>
            <a:endParaRPr lang="en-GB" sz="2600" b="1" dirty="0"/>
          </a:p>
        </p:txBody>
      </p:sp>
    </p:spTree>
    <p:extLst>
      <p:ext uri="{BB962C8B-B14F-4D97-AF65-F5344CB8AC3E}">
        <p14:creationId xmlns:p14="http://schemas.microsoft.com/office/powerpoint/2010/main" val="692756723"/>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76" y="980728"/>
            <a:ext cx="8858280" cy="5400600"/>
          </a:xfrm>
        </p:spPr>
        <p:txBody>
          <a:bodyPr>
            <a:noAutofit/>
          </a:bodyPr>
          <a:lstStyle/>
          <a:p>
            <a:r>
              <a:rPr lang="en-GB" sz="2000" dirty="0"/>
              <a:t>The E-Commerce Regulations are in place to regulate and standardise the provision of information services using the Internet and e-mail throughout the EC to ensure the necessary information is supplied to customers prior to the conclusion of contracts to ensure that the creation of contracts is within the bounds of the law.</a:t>
            </a:r>
          </a:p>
          <a:p>
            <a:r>
              <a:rPr lang="en-GB" sz="2000" dirty="0"/>
              <a:t>Certain amounts of protection are afforded to Internet Service Providers in terms of their liability in dealing with information. This protection is not afforded to suppliers advertising and </a:t>
            </a:r>
            <a:r>
              <a:rPr lang="en-GB" sz="2000" dirty="0" smtClean="0"/>
              <a:t>selling goods </a:t>
            </a:r>
            <a:r>
              <a:rPr lang="en-GB" sz="2000" dirty="0"/>
              <a:t>and services for none compliance with the Regulations. Although the Internet Service Providers role in the policing of information in certain cases can become a vital aspect in the gathering of evidence to determine what information has been transmitted</a:t>
            </a:r>
            <a:r>
              <a:rPr lang="en-GB" sz="2000" dirty="0" smtClean="0"/>
              <a:t>.</a:t>
            </a:r>
          </a:p>
          <a:p>
            <a:pPr lvl="0"/>
            <a:r>
              <a:rPr lang="en-GB" sz="2000" b="1" dirty="0">
                <a:cs typeface="Calibri" pitchFamily="34" charset="0"/>
              </a:rPr>
              <a:t>T</a:t>
            </a:r>
            <a:r>
              <a:rPr lang="en-GB" sz="2000" b="1" dirty="0"/>
              <a:t>ask </a:t>
            </a:r>
            <a:r>
              <a:rPr lang="en-GB" sz="2000" b="1" dirty="0" smtClean="0"/>
              <a:t>8 </a:t>
            </a:r>
            <a:r>
              <a:rPr lang="en-GB" sz="2000" b="1" dirty="0"/>
              <a:t>– </a:t>
            </a:r>
            <a:r>
              <a:rPr lang="en-GB" sz="2000" b="1" dirty="0" smtClean="0"/>
              <a:t>P4.8</a:t>
            </a:r>
            <a:r>
              <a:rPr lang="en-GB" sz="2000" dirty="0" smtClean="0"/>
              <a:t> </a:t>
            </a:r>
            <a:r>
              <a:rPr lang="en-GB" sz="2000" dirty="0"/>
              <a:t>- Produce a </a:t>
            </a:r>
            <a:r>
              <a:rPr lang="en-GB" sz="2000" b="1" dirty="0"/>
              <a:t>report</a:t>
            </a:r>
            <a:r>
              <a:rPr lang="en-GB" sz="2000" dirty="0"/>
              <a:t> describing the Trading Standards needs and what protections for e-commerce customers it provides.</a:t>
            </a:r>
            <a:endParaRPr lang="en-US" sz="2000" i="1" dirty="0"/>
          </a:p>
          <a:p>
            <a:endParaRPr lang="en-GB" sz="2000" dirty="0"/>
          </a:p>
        </p:txBody>
      </p:sp>
      <p:sp>
        <p:nvSpPr>
          <p:cNvPr id="2" name="Title 1"/>
          <p:cNvSpPr>
            <a:spLocks noGrp="1"/>
          </p:cNvSpPr>
          <p:nvPr>
            <p:ph type="title"/>
          </p:nvPr>
        </p:nvSpPr>
        <p:spPr>
          <a:xfrm>
            <a:off x="179512" y="188640"/>
            <a:ext cx="8784976" cy="714356"/>
          </a:xfrm>
        </p:spPr>
        <p:txBody>
          <a:bodyPr>
            <a:noAutofit/>
          </a:bodyPr>
          <a:lstStyle/>
          <a:p>
            <a:r>
              <a:rPr lang="en-GB" sz="2600" dirty="0" smtClean="0"/>
              <a:t>P4.8 </a:t>
            </a:r>
            <a:r>
              <a:rPr lang="en-GB" sz="2600" dirty="0"/>
              <a:t>– Legislation – </a:t>
            </a:r>
            <a:r>
              <a:rPr lang="en-GB" sz="2600" dirty="0" smtClean="0"/>
              <a:t>e-commerce regulations 2002</a:t>
            </a:r>
            <a:endParaRPr lang="en-GB" sz="2600" b="1" dirty="0"/>
          </a:p>
        </p:txBody>
      </p:sp>
    </p:spTree>
    <p:extLst>
      <p:ext uri="{BB962C8B-B14F-4D97-AF65-F5344CB8AC3E}">
        <p14:creationId xmlns:p14="http://schemas.microsoft.com/office/powerpoint/2010/main" val="1532116893"/>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idx="1"/>
          </p:nvPr>
        </p:nvSpPr>
        <p:spPr>
          <a:xfrm>
            <a:off x="142875" y="908720"/>
            <a:ext cx="8749605" cy="5592093"/>
          </a:xfrm>
        </p:spPr>
        <p:txBody>
          <a:bodyPr>
            <a:noAutofit/>
          </a:bodyPr>
          <a:lstStyle/>
          <a:p>
            <a:pPr eaLnBrk="1" hangingPunct="1"/>
            <a:r>
              <a:rPr lang="en-US" sz="1400" b="1" dirty="0" smtClean="0"/>
              <a:t>24 Hour global presence</a:t>
            </a:r>
          </a:p>
          <a:p>
            <a:pPr lvl="1" eaLnBrk="1" hangingPunct="1"/>
            <a:r>
              <a:rPr lang="en-US" sz="1400" dirty="0" smtClean="0"/>
              <a:t>Online businesses are always available for browsing, shopping, checking or any other service they offer, irrespective of time or location allowing a massive potential market.</a:t>
            </a:r>
          </a:p>
          <a:p>
            <a:pPr eaLnBrk="1" hangingPunct="1"/>
            <a:r>
              <a:rPr lang="en-US" sz="1400" b="1" dirty="0" smtClean="0"/>
              <a:t>Flexibility of location (International business from a local shop)</a:t>
            </a:r>
          </a:p>
          <a:p>
            <a:pPr lvl="1" eaLnBrk="1" hangingPunct="1"/>
            <a:r>
              <a:rPr lang="en-US" sz="1400" dirty="0" smtClean="0"/>
              <a:t>Websites can be viewed or stored anywhere and therefore e-businesses are not location </a:t>
            </a:r>
            <a:r>
              <a:rPr lang="en-US" sz="1400" dirty="0" err="1" smtClean="0"/>
              <a:t>dependant</a:t>
            </a:r>
            <a:r>
              <a:rPr lang="en-US" sz="1400" dirty="0" smtClean="0"/>
              <a:t> unlike traditional high street stores.  This allows businesses to be located in areas suited to the </a:t>
            </a:r>
            <a:r>
              <a:rPr lang="en-US" sz="1400" dirty="0" err="1" smtClean="0"/>
              <a:t>organisation</a:t>
            </a:r>
            <a:r>
              <a:rPr lang="en-US" sz="1400" dirty="0" smtClean="0"/>
              <a:t>.  Sometimes the government offer grants for location to areas of high unemployment.</a:t>
            </a:r>
          </a:p>
          <a:p>
            <a:pPr eaLnBrk="1" hangingPunct="1"/>
            <a:r>
              <a:rPr lang="en-GB" sz="1400" b="1" dirty="0" smtClean="0"/>
              <a:t>Personalisation</a:t>
            </a:r>
            <a:r>
              <a:rPr lang="en-US" sz="1400" b="1" dirty="0" smtClean="0"/>
              <a:t> of promotion</a:t>
            </a:r>
          </a:p>
          <a:p>
            <a:pPr lvl="1" eaLnBrk="1" hangingPunct="1"/>
            <a:r>
              <a:rPr lang="en-US" sz="1400" dirty="0" smtClean="0"/>
              <a:t>Websites store what customers have purchased  and browsed, this information can be used to perform targeted marketing, where promotions will be offered depending on what has been bought in the past.  This should mean a more relevant marketing strategy.</a:t>
            </a:r>
          </a:p>
          <a:p>
            <a:pPr eaLnBrk="1" hangingPunct="1"/>
            <a:r>
              <a:rPr lang="en-US" sz="1400" b="1" dirty="0" smtClean="0"/>
              <a:t>Feedback from customers</a:t>
            </a:r>
          </a:p>
          <a:p>
            <a:pPr lvl="1" eaLnBrk="1" hangingPunct="1"/>
            <a:r>
              <a:rPr lang="en-US" sz="1400" dirty="0" smtClean="0"/>
              <a:t>All feedback is useful for business and the internet provides a useful tool for gathering this from customers who perhaps would not have done so through face to face communication.  This information if valuable if used to improve the e-business services being offered. Techniques include, forms, online questionnaires and email.  Sometimes feedback can be given about the products the </a:t>
            </a:r>
            <a:r>
              <a:rPr lang="en-US" sz="1400" dirty="0" err="1" smtClean="0"/>
              <a:t>organisation</a:t>
            </a:r>
            <a:r>
              <a:rPr lang="en-US" sz="1400" dirty="0" smtClean="0"/>
              <a:t> sells</a:t>
            </a:r>
            <a:r>
              <a:rPr lang="en-US" sz="1400" dirty="0" smtClean="0"/>
              <a:t>.</a:t>
            </a:r>
          </a:p>
          <a:p>
            <a:r>
              <a:rPr lang="en-US" sz="1400" b="1" dirty="0"/>
              <a:t>Data collection and use in re-formulating the marketing mix.</a:t>
            </a:r>
          </a:p>
          <a:p>
            <a:pPr lvl="1"/>
            <a:r>
              <a:rPr lang="en-US" sz="1400" dirty="0"/>
              <a:t>As mentioned, information is very valuable but only if used and acted upon.  Data should be used to change and develop the marketing mix – Price, Product, Promotion and place. See also extended marketing mix (7ps) </a:t>
            </a:r>
          </a:p>
        </p:txBody>
      </p:sp>
      <p:sp>
        <p:nvSpPr>
          <p:cNvPr id="5122" name="Rectangle 2"/>
          <p:cNvSpPr>
            <a:spLocks noGrp="1" noChangeArrowheads="1"/>
          </p:cNvSpPr>
          <p:nvPr>
            <p:ph type="title"/>
          </p:nvPr>
        </p:nvSpPr>
        <p:spPr>
          <a:xfrm>
            <a:off x="179512" y="122907"/>
            <a:ext cx="8784976" cy="785813"/>
          </a:xfrm>
        </p:spPr>
        <p:txBody>
          <a:bodyPr>
            <a:noAutofit/>
          </a:bodyPr>
          <a:lstStyle/>
          <a:p>
            <a:r>
              <a:rPr lang="en-GB" sz="2400" dirty="0" smtClean="0"/>
              <a:t>P5.1 – Social Implications of e-commerce - Marketing</a:t>
            </a:r>
          </a:p>
        </p:txBody>
      </p:sp>
    </p:spTree>
    <p:extLst>
      <p:ext uri="{BB962C8B-B14F-4D97-AF65-F5344CB8AC3E}">
        <p14:creationId xmlns:p14="http://schemas.microsoft.com/office/powerpoint/2010/main" val="24752933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1"/>
          </p:nvPr>
        </p:nvSpPr>
        <p:spPr>
          <a:xfrm>
            <a:off x="142875" y="980728"/>
            <a:ext cx="8786813" cy="5400600"/>
          </a:xfrm>
        </p:spPr>
        <p:txBody>
          <a:bodyPr>
            <a:noAutofit/>
          </a:bodyPr>
          <a:lstStyle/>
          <a:p>
            <a:pPr eaLnBrk="1" hangingPunct="1"/>
            <a:r>
              <a:rPr lang="en-US" sz="1600" b="1" dirty="0" smtClean="0"/>
              <a:t>Opportunities </a:t>
            </a:r>
            <a:r>
              <a:rPr lang="en-US" sz="1600" b="1" dirty="0" smtClean="0"/>
              <a:t>for competitor analysis</a:t>
            </a:r>
          </a:p>
          <a:p>
            <a:pPr lvl="1" eaLnBrk="1" hangingPunct="1"/>
            <a:r>
              <a:rPr lang="en-US" sz="1600" dirty="0" smtClean="0"/>
              <a:t>Due to the visibility of businesses using the internet it is both easy and useful to </a:t>
            </a:r>
            <a:r>
              <a:rPr lang="en-GB" sz="1600" dirty="0" smtClean="0"/>
              <a:t>analyse</a:t>
            </a:r>
            <a:r>
              <a:rPr lang="en-US" sz="1600" dirty="0" smtClean="0"/>
              <a:t> ones competitors.  Comparing prices, the service given, look, feel and functionality of other websites are all useful.  </a:t>
            </a:r>
          </a:p>
          <a:p>
            <a:pPr lvl="1" eaLnBrk="1" hangingPunct="1"/>
            <a:r>
              <a:rPr lang="en-US" sz="1600" dirty="0" smtClean="0"/>
              <a:t>However the watched are also watchers  and due to this transparency all businesses on the internet should take advantage of understanding their competitors as well.  The use of comparison websites are also a useful tool.</a:t>
            </a:r>
          </a:p>
          <a:p>
            <a:pPr eaLnBrk="1" hangingPunct="1"/>
            <a:r>
              <a:rPr lang="en-US" sz="1600" b="1" dirty="0" smtClean="0"/>
              <a:t>Opportunities to communicate with customers.</a:t>
            </a:r>
          </a:p>
          <a:p>
            <a:pPr lvl="1" eaLnBrk="1" hangingPunct="1"/>
            <a:r>
              <a:rPr lang="en-US" sz="1600" dirty="0" smtClean="0"/>
              <a:t>Businesses should take every opportunity to communication over the internet with their customers.  Internet chat (text) can enable a one to one dialogue to enable a </a:t>
            </a:r>
            <a:r>
              <a:rPr lang="en-GB" sz="1600" dirty="0" smtClean="0"/>
              <a:t>personalised</a:t>
            </a:r>
            <a:r>
              <a:rPr lang="en-US" sz="1600" dirty="0" smtClean="0"/>
              <a:t> service much like a sales assistant within a shop.  </a:t>
            </a:r>
          </a:p>
          <a:p>
            <a:pPr lvl="1" eaLnBrk="1" hangingPunct="1"/>
            <a:r>
              <a:rPr lang="en-US" sz="1600" dirty="0" smtClean="0"/>
              <a:t>FAQs, email invitations, news, bulletin boards, discussion rooms and many other methods can be used to communication with customers and potential customers.  The easier and unobtrusive this is made the more likely customers will use it.</a:t>
            </a:r>
          </a:p>
          <a:p>
            <a:r>
              <a:rPr lang="en-GB" sz="1600" b="1" dirty="0" smtClean="0"/>
              <a:t>Task 9 – P5.1 – </a:t>
            </a:r>
            <a:r>
              <a:rPr lang="en-GB" sz="1600" dirty="0" smtClean="0"/>
              <a:t>Describe the Social Benefits for Companies in terms of Marketing in having an On-Line presence.</a:t>
            </a:r>
          </a:p>
        </p:txBody>
      </p:sp>
      <p:sp>
        <p:nvSpPr>
          <p:cNvPr id="6146" name="Title 1"/>
          <p:cNvSpPr>
            <a:spLocks noGrp="1"/>
          </p:cNvSpPr>
          <p:nvPr>
            <p:ph type="title"/>
          </p:nvPr>
        </p:nvSpPr>
        <p:spPr>
          <a:xfrm>
            <a:off x="179512" y="188640"/>
            <a:ext cx="8784976" cy="740048"/>
          </a:xfrm>
        </p:spPr>
        <p:txBody>
          <a:bodyPr>
            <a:noAutofit/>
          </a:bodyPr>
          <a:lstStyle/>
          <a:p>
            <a:r>
              <a:rPr lang="en-GB" sz="2400" dirty="0"/>
              <a:t>P5.1 – Social Implications of e-commerce - Marketing</a:t>
            </a:r>
            <a:endParaRPr lang="en-GB" sz="2400" dirty="0" smtClean="0"/>
          </a:p>
        </p:txBody>
      </p:sp>
      <p:graphicFrame>
        <p:nvGraphicFramePr>
          <p:cNvPr id="2" name="Table 1"/>
          <p:cNvGraphicFramePr>
            <a:graphicFrameLocks noGrp="1"/>
          </p:cNvGraphicFramePr>
          <p:nvPr>
            <p:extLst>
              <p:ext uri="{D42A27DB-BD31-4B8C-83A1-F6EECF244321}">
                <p14:modId xmlns:p14="http://schemas.microsoft.com/office/powerpoint/2010/main" val="1799528079"/>
              </p:ext>
            </p:extLst>
          </p:nvPr>
        </p:nvGraphicFramePr>
        <p:xfrm>
          <a:off x="395536" y="5489024"/>
          <a:ext cx="8496944" cy="1036320"/>
        </p:xfrm>
        <a:graphic>
          <a:graphicData uri="http://schemas.openxmlformats.org/drawingml/2006/table">
            <a:tbl>
              <a:tblPr firstRow="1" bandRow="1">
                <a:tableStyleId>{5C22544A-7EE6-4342-B048-85BDC9FD1C3A}</a:tableStyleId>
              </a:tblPr>
              <a:tblGrid>
                <a:gridCol w="2124236"/>
                <a:gridCol w="2124236"/>
                <a:gridCol w="2124236"/>
                <a:gridCol w="2124236"/>
              </a:tblGrid>
              <a:tr h="29883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tx1"/>
                          </a:solidFill>
                        </a:rPr>
                        <a:t>24 Hour global presence</a:t>
                      </a:r>
                    </a:p>
                  </a:txBody>
                  <a:tcPr/>
                </a:tc>
                <a:tc>
                  <a:txBody>
                    <a:bodyPr/>
                    <a:lstStyle/>
                    <a:p>
                      <a:pPr algn="ctr"/>
                      <a:r>
                        <a:rPr lang="en-US" sz="1400" b="1" dirty="0" smtClean="0">
                          <a:solidFill>
                            <a:schemeClr val="tx1"/>
                          </a:solidFill>
                        </a:rPr>
                        <a:t>Flexibility of location</a:t>
                      </a:r>
                      <a:endParaRPr lang="en-GB" sz="1400" b="1" dirty="0">
                        <a:solidFill>
                          <a:schemeClr val="tx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dirty="0" smtClean="0">
                          <a:solidFill>
                            <a:schemeClr val="tx1"/>
                          </a:solidFill>
                        </a:rPr>
                        <a:t>Personalisation</a:t>
                      </a:r>
                      <a:r>
                        <a:rPr lang="en-US" sz="1400" b="1" dirty="0" smtClean="0">
                          <a:solidFill>
                            <a:schemeClr val="tx1"/>
                          </a:solidFill>
                        </a:rPr>
                        <a:t> of promotion</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tx1"/>
                          </a:solidFill>
                        </a:rPr>
                        <a:t>Feedback from customers</a:t>
                      </a:r>
                    </a:p>
                  </a:txBody>
                  <a:tcPr/>
                </a:tc>
              </a:tr>
              <a:tr h="29883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tx1"/>
                          </a:solidFill>
                        </a:rPr>
                        <a:t>Data collection for marketing</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tx1"/>
                          </a:solidFill>
                        </a:rPr>
                        <a:t>Opportunities for competitor analysis</a:t>
                      </a:r>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tx1"/>
                          </a:solidFill>
                        </a:rPr>
                        <a:t>Opportunities to communicate with customers.</a:t>
                      </a:r>
                    </a:p>
                  </a:txBody>
                  <a:tcPr/>
                </a:tc>
                <a:tc hMerge="1">
                  <a:txBody>
                    <a:bodyPr/>
                    <a:lstStyle/>
                    <a:p>
                      <a:endParaRPr lang="en-GB" dirty="0"/>
                    </a:p>
                  </a:txBody>
                  <a:tcPr/>
                </a:tc>
              </a:tr>
            </a:tbl>
          </a:graphicData>
        </a:graphic>
      </p:graphicFrame>
    </p:spTree>
    <p:extLst>
      <p:ext uri="{BB962C8B-B14F-4D97-AF65-F5344CB8AC3E}">
        <p14:creationId xmlns:p14="http://schemas.microsoft.com/office/powerpoint/2010/main" val="11208055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idx="1"/>
          </p:nvPr>
        </p:nvSpPr>
        <p:spPr>
          <a:xfrm>
            <a:off x="179512" y="908720"/>
            <a:ext cx="8712968" cy="5377780"/>
          </a:xfrm>
        </p:spPr>
        <p:txBody>
          <a:bodyPr>
            <a:noAutofit/>
          </a:bodyPr>
          <a:lstStyle/>
          <a:p>
            <a:pPr eaLnBrk="1" hangingPunct="1"/>
            <a:r>
              <a:rPr lang="en-US" sz="1800" b="1" dirty="0" smtClean="0"/>
              <a:t>Reduced requirement for premises</a:t>
            </a:r>
          </a:p>
          <a:p>
            <a:pPr lvl="1" eaLnBrk="1" hangingPunct="1"/>
            <a:r>
              <a:rPr lang="en-US" sz="1800" dirty="0" smtClean="0"/>
              <a:t>Traditional shops need to keep stock on show and be able to replenish this when customer buy.  They also need space for customers to browse both of which are less important for e-businesses.  In some instances stock can be sent straight from manufacturers or wholesalers to the customer eliminating the need for any stock to be stored by the e-business at all, although most e-businesses still carry a supply of stock.</a:t>
            </a:r>
          </a:p>
          <a:p>
            <a:pPr eaLnBrk="1" hangingPunct="1"/>
            <a:r>
              <a:rPr lang="en-US" sz="1800" b="1" dirty="0" smtClean="0"/>
              <a:t>Flexibility of location</a:t>
            </a:r>
          </a:p>
          <a:p>
            <a:pPr lvl="1" eaLnBrk="1" hangingPunct="1"/>
            <a:r>
              <a:rPr lang="en-US" sz="1800" dirty="0" smtClean="0"/>
              <a:t>As mentioned previously the need to be located in a particular area for most online businesses is low which allows businesses to chose cost effective areas to locate their business.</a:t>
            </a:r>
          </a:p>
          <a:p>
            <a:pPr eaLnBrk="1" hangingPunct="1"/>
            <a:r>
              <a:rPr lang="en-US" sz="1800" b="1" dirty="0" smtClean="0"/>
              <a:t>Reduced </a:t>
            </a:r>
            <a:r>
              <a:rPr lang="en-US" sz="1800" b="1" dirty="0" smtClean="0"/>
              <a:t>staffing costs</a:t>
            </a:r>
          </a:p>
          <a:p>
            <a:pPr lvl="1" eaLnBrk="1" hangingPunct="1"/>
            <a:r>
              <a:rPr lang="en-US" sz="1800" dirty="0" smtClean="0"/>
              <a:t>E-businesses </a:t>
            </a:r>
            <a:r>
              <a:rPr lang="en-GB" sz="1800" dirty="0" smtClean="0"/>
              <a:t>can</a:t>
            </a:r>
            <a:r>
              <a:rPr lang="en-US" sz="1800" dirty="0" smtClean="0"/>
              <a:t> </a:t>
            </a:r>
            <a:r>
              <a:rPr lang="en-GB" sz="1800" dirty="0" smtClean="0"/>
              <a:t>rationalise</a:t>
            </a:r>
            <a:r>
              <a:rPr lang="en-US" sz="1800" dirty="0" smtClean="0"/>
              <a:t> staff by automating many of the functions performed through a business transaction.  For example – re-ordering of stock, payment processing could be completely automatic and other functions such as maintenance of the website, customer service can be done with far fewer staff thanks to technology.</a:t>
            </a:r>
          </a:p>
        </p:txBody>
      </p:sp>
      <p:sp>
        <p:nvSpPr>
          <p:cNvPr id="7170" name="Rectangle 2"/>
          <p:cNvSpPr>
            <a:spLocks noGrp="1" noChangeArrowheads="1"/>
          </p:cNvSpPr>
          <p:nvPr>
            <p:ph type="title"/>
          </p:nvPr>
        </p:nvSpPr>
        <p:spPr>
          <a:xfrm>
            <a:off x="179512" y="188640"/>
            <a:ext cx="8712968" cy="607715"/>
          </a:xfrm>
        </p:spPr>
        <p:txBody>
          <a:bodyPr>
            <a:noAutofit/>
          </a:bodyPr>
          <a:lstStyle/>
          <a:p>
            <a:r>
              <a:rPr lang="en-GB" sz="2100" dirty="0" smtClean="0"/>
              <a:t>P5.2 </a:t>
            </a:r>
            <a:r>
              <a:rPr lang="en-GB" sz="2100" dirty="0"/>
              <a:t>– Social Implications of e-commerce </a:t>
            </a:r>
            <a:r>
              <a:rPr lang="en-GB" sz="2100" dirty="0" smtClean="0"/>
              <a:t>– Business Function</a:t>
            </a:r>
          </a:p>
        </p:txBody>
      </p:sp>
    </p:spTree>
    <p:extLst>
      <p:ext uri="{BB962C8B-B14F-4D97-AF65-F5344CB8AC3E}">
        <p14:creationId xmlns:p14="http://schemas.microsoft.com/office/powerpoint/2010/main" val="16005954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Content Placeholder 2"/>
          <p:cNvSpPr>
            <a:spLocks noGrp="1"/>
          </p:cNvSpPr>
          <p:nvPr>
            <p:ph idx="1"/>
          </p:nvPr>
        </p:nvSpPr>
        <p:spPr>
          <a:xfrm>
            <a:off x="142875" y="808062"/>
            <a:ext cx="8786813" cy="5429250"/>
          </a:xfrm>
        </p:spPr>
        <p:txBody>
          <a:bodyPr>
            <a:noAutofit/>
          </a:bodyPr>
          <a:lstStyle/>
          <a:p>
            <a:pPr eaLnBrk="1" hangingPunct="1"/>
            <a:r>
              <a:rPr lang="en-US" sz="1800" b="1" dirty="0" smtClean="0"/>
              <a:t>Cash flow advantages</a:t>
            </a:r>
          </a:p>
          <a:p>
            <a:pPr lvl="1" eaLnBrk="1" hangingPunct="1"/>
            <a:r>
              <a:rPr lang="en-US" sz="1800" dirty="0" smtClean="0"/>
              <a:t>Instead of having to purchase lots of stock, and keep that stock sitting in a warehouse and on shelves of a shop, stock can be ordered using a JIT principle or be dispatched straight from the supplier to the customer.  This means that the businesses cash is not tied up in stock and can be used for other purposes.</a:t>
            </a:r>
          </a:p>
          <a:p>
            <a:pPr eaLnBrk="1" hangingPunct="1"/>
            <a:r>
              <a:rPr lang="en-US" sz="1800" b="1" dirty="0" smtClean="0"/>
              <a:t>Advantages of disintermediation of supply chain</a:t>
            </a:r>
          </a:p>
          <a:p>
            <a:pPr lvl="1"/>
            <a:r>
              <a:rPr lang="en-GB" sz="1800" dirty="0" smtClean="0"/>
              <a:t>Disintermediation is the process of cutting down the stages a product or service goes through before it gets to the customer.  Traditionally shops would buy from a wholesaler who in turn buys from the manufacturer.  This meant slower product delivery times and more expense passed onto the customer.</a:t>
            </a:r>
          </a:p>
          <a:p>
            <a:pPr lvl="1"/>
            <a:r>
              <a:rPr lang="en-GB" sz="1800" dirty="0" smtClean="0"/>
              <a:t>Research other advantages of disintermediation.</a:t>
            </a:r>
          </a:p>
          <a:p>
            <a:r>
              <a:rPr lang="en-GB" sz="1800" b="1" dirty="0"/>
              <a:t>Task </a:t>
            </a:r>
            <a:r>
              <a:rPr lang="en-GB" sz="1800" b="1" dirty="0" smtClean="0"/>
              <a:t>10 </a:t>
            </a:r>
            <a:r>
              <a:rPr lang="en-GB" sz="1800" b="1" dirty="0"/>
              <a:t>– </a:t>
            </a:r>
            <a:r>
              <a:rPr lang="en-GB" sz="1800" b="1" dirty="0" smtClean="0"/>
              <a:t>P5.2 </a:t>
            </a:r>
            <a:r>
              <a:rPr lang="en-GB" sz="1800" b="1" dirty="0"/>
              <a:t>– </a:t>
            </a:r>
            <a:r>
              <a:rPr lang="en-GB" sz="1800" dirty="0"/>
              <a:t>Describe the Social Benefits for Companies in terms of </a:t>
            </a:r>
            <a:r>
              <a:rPr lang="en-GB" sz="1800" dirty="0" smtClean="0"/>
              <a:t>Business Functions </a:t>
            </a:r>
            <a:r>
              <a:rPr lang="en-GB" sz="1800" dirty="0"/>
              <a:t>in having an On-Line presence.</a:t>
            </a:r>
          </a:p>
        </p:txBody>
      </p:sp>
      <p:sp>
        <p:nvSpPr>
          <p:cNvPr id="7" name="Rectangle 2"/>
          <p:cNvSpPr>
            <a:spLocks noGrp="1" noChangeArrowheads="1"/>
          </p:cNvSpPr>
          <p:nvPr>
            <p:ph type="title"/>
          </p:nvPr>
        </p:nvSpPr>
        <p:spPr>
          <a:xfrm>
            <a:off x="179512" y="188640"/>
            <a:ext cx="8712968" cy="607715"/>
          </a:xfrm>
        </p:spPr>
        <p:txBody>
          <a:bodyPr>
            <a:noAutofit/>
          </a:bodyPr>
          <a:lstStyle/>
          <a:p>
            <a:r>
              <a:rPr lang="en-GB" sz="2100" dirty="0" smtClean="0"/>
              <a:t>P5.2 </a:t>
            </a:r>
            <a:r>
              <a:rPr lang="en-GB" sz="2100" dirty="0"/>
              <a:t>– Social Implications of e-commerce </a:t>
            </a:r>
            <a:r>
              <a:rPr lang="en-GB" sz="2100" dirty="0" smtClean="0"/>
              <a:t>– Business Function</a:t>
            </a:r>
          </a:p>
        </p:txBody>
      </p:sp>
      <p:graphicFrame>
        <p:nvGraphicFramePr>
          <p:cNvPr id="2" name="Table 1"/>
          <p:cNvGraphicFramePr>
            <a:graphicFrameLocks noGrp="1"/>
          </p:cNvGraphicFramePr>
          <p:nvPr>
            <p:extLst>
              <p:ext uri="{D42A27DB-BD31-4B8C-83A1-F6EECF244321}">
                <p14:modId xmlns:p14="http://schemas.microsoft.com/office/powerpoint/2010/main" val="3325942317"/>
              </p:ext>
            </p:extLst>
          </p:nvPr>
        </p:nvGraphicFramePr>
        <p:xfrm>
          <a:off x="251520" y="5373216"/>
          <a:ext cx="8640960" cy="1010920"/>
        </p:xfrm>
        <a:graphic>
          <a:graphicData uri="http://schemas.openxmlformats.org/drawingml/2006/table">
            <a:tbl>
              <a:tblPr firstRow="1" bandRow="1">
                <a:tableStyleId>{5C22544A-7EE6-4342-B048-85BDC9FD1C3A}</a:tableStyleId>
              </a:tblPr>
              <a:tblGrid>
                <a:gridCol w="2952328"/>
                <a:gridCol w="2808312"/>
                <a:gridCol w="2880320"/>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dirty="0" smtClean="0"/>
                        <a:t>Reduced requirement for premises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dirty="0" smtClean="0"/>
                        <a:t>Flexibility of location</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dirty="0" smtClean="0"/>
                        <a:t>Reduced staffing costs</a:t>
                      </a: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dirty="0" smtClean="0"/>
                        <a:t>Cash flow advantages</a:t>
                      </a:r>
                    </a:p>
                  </a:txBody>
                  <a:tcPr/>
                </a:tc>
                <a:tc gridSpan="2">
                  <a:txBody>
                    <a:bodyPr/>
                    <a:lstStyle/>
                    <a:p>
                      <a:pPr algn="ctr" eaLnBrk="1" hangingPunct="1"/>
                      <a:r>
                        <a:rPr lang="en-US" sz="1800" b="0" dirty="0" smtClean="0"/>
                        <a:t>Advantages of disintermediation of supply chain</a:t>
                      </a:r>
                      <a:endParaRPr lang="en-US" sz="1800" b="0" dirty="0" smtClean="0"/>
                    </a:p>
                  </a:txBody>
                  <a:tcPr/>
                </a:tc>
                <a:tc hMerge="1">
                  <a:txBody>
                    <a:bodyPr/>
                    <a:lstStyle/>
                    <a:p>
                      <a:endParaRPr lang="en-GB" dirty="0"/>
                    </a:p>
                  </a:txBody>
                  <a:tcPr/>
                </a:tc>
              </a:tr>
            </a:tbl>
          </a:graphicData>
        </a:graphic>
      </p:graphicFrame>
    </p:spTree>
    <p:extLst>
      <p:ext uri="{BB962C8B-B14F-4D97-AF65-F5344CB8AC3E}">
        <p14:creationId xmlns:p14="http://schemas.microsoft.com/office/powerpoint/2010/main" val="20151424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a:xfrm>
            <a:off x="251520" y="980729"/>
            <a:ext cx="8640960" cy="5328592"/>
          </a:xfrm>
        </p:spPr>
        <p:txBody>
          <a:bodyPr>
            <a:noAutofit/>
          </a:bodyPr>
          <a:lstStyle/>
          <a:p>
            <a:pPr eaLnBrk="1" hangingPunct="1"/>
            <a:r>
              <a:rPr lang="en-US" sz="1800" b="1" dirty="0" smtClean="0"/>
              <a:t>24 hour availability</a:t>
            </a:r>
          </a:p>
          <a:p>
            <a:pPr lvl="1" eaLnBrk="1" hangingPunct="1"/>
            <a:r>
              <a:rPr lang="en-US" sz="1800" dirty="0" smtClean="0"/>
              <a:t>Customers can now browse, purchase, enquire, compare and other activities when ever they wish.</a:t>
            </a:r>
          </a:p>
          <a:p>
            <a:pPr eaLnBrk="1" hangingPunct="1"/>
            <a:r>
              <a:rPr lang="en-US" sz="1800" b="1" dirty="0" smtClean="0"/>
              <a:t>Easier </a:t>
            </a:r>
            <a:r>
              <a:rPr lang="en-US" sz="1800" b="1" dirty="0" smtClean="0"/>
              <a:t>cost/product comparisons</a:t>
            </a:r>
          </a:p>
          <a:p>
            <a:pPr lvl="1" eaLnBrk="1" hangingPunct="1"/>
            <a:r>
              <a:rPr lang="en-US" sz="1800" dirty="0" smtClean="0"/>
              <a:t>Instead of walking around shops noting down prices and features of potential products, or ringing around or even having sales people visit customers can research the products very easily online with very little effort.  Sometime product comparisons are offered within retailer websites.  Customers can also sometimes use price/product/service comparison websites such as </a:t>
            </a:r>
            <a:r>
              <a:rPr lang="en-US" sz="1800" dirty="0" err="1" smtClean="0"/>
              <a:t>pricerunner</a:t>
            </a:r>
            <a:r>
              <a:rPr lang="en-US" sz="1800" dirty="0" smtClean="0"/>
              <a:t>, </a:t>
            </a:r>
            <a:r>
              <a:rPr lang="en-US" sz="1800" dirty="0" err="1" smtClean="0"/>
              <a:t>moneysupermarket</a:t>
            </a:r>
            <a:r>
              <a:rPr lang="en-US" sz="1800" dirty="0" smtClean="0"/>
              <a:t> and many others.</a:t>
            </a:r>
          </a:p>
          <a:p>
            <a:r>
              <a:rPr lang="en-US" sz="1800" b="1" dirty="0" err="1"/>
              <a:t>Personalised</a:t>
            </a:r>
            <a:r>
              <a:rPr lang="en-US" sz="1800" b="1" dirty="0"/>
              <a:t> offers</a:t>
            </a:r>
          </a:p>
          <a:p>
            <a:pPr lvl="1"/>
            <a:r>
              <a:rPr lang="en-US" sz="1800" dirty="0"/>
              <a:t>Many e-businesses can </a:t>
            </a:r>
            <a:r>
              <a:rPr lang="en-US" sz="1800" dirty="0" err="1"/>
              <a:t>personalise</a:t>
            </a:r>
            <a:r>
              <a:rPr lang="en-US" sz="1800" dirty="0"/>
              <a:t> shopping experiences based on browsing or purchase history which in turn can offer  promotions based on these.  For example buy Jimmy Cools CD and get 10% off his concert DVD.</a:t>
            </a:r>
          </a:p>
          <a:p>
            <a:pPr lvl="2"/>
            <a:r>
              <a:rPr lang="en-US" sz="1800" dirty="0"/>
              <a:t>Examples include - </a:t>
            </a:r>
            <a:r>
              <a:rPr lang="en-US" sz="1800" dirty="0" err="1"/>
              <a:t>Favourites</a:t>
            </a:r>
            <a:r>
              <a:rPr lang="en-US" sz="1800" dirty="0"/>
              <a:t> – Tesco.com and Recommendations – </a:t>
            </a:r>
            <a:r>
              <a:rPr lang="en-US" sz="1800" dirty="0" smtClean="0"/>
              <a:t>Amazon.com</a:t>
            </a:r>
            <a:endParaRPr lang="en-US" sz="1800" dirty="0"/>
          </a:p>
        </p:txBody>
      </p:sp>
      <p:sp>
        <p:nvSpPr>
          <p:cNvPr id="9218" name="Rectangle 2"/>
          <p:cNvSpPr>
            <a:spLocks noGrp="1" noChangeArrowheads="1"/>
          </p:cNvSpPr>
          <p:nvPr>
            <p:ph type="title"/>
          </p:nvPr>
        </p:nvSpPr>
        <p:spPr>
          <a:xfrm>
            <a:off x="179512" y="116632"/>
            <a:ext cx="8784976" cy="724917"/>
          </a:xfrm>
        </p:spPr>
        <p:txBody>
          <a:bodyPr>
            <a:noAutofit/>
          </a:bodyPr>
          <a:lstStyle/>
          <a:p>
            <a:r>
              <a:rPr lang="en-GB" sz="2100" dirty="0" smtClean="0"/>
              <a:t>P5.3 </a:t>
            </a:r>
            <a:r>
              <a:rPr lang="en-GB" sz="2100" dirty="0"/>
              <a:t>– Social Implications of e-commerce – </a:t>
            </a:r>
            <a:r>
              <a:rPr lang="en-GB" sz="2100" dirty="0" smtClean="0"/>
              <a:t>Customer Benefits</a:t>
            </a:r>
          </a:p>
        </p:txBody>
      </p:sp>
    </p:spTree>
    <p:extLst>
      <p:ext uri="{BB962C8B-B14F-4D97-AF65-F5344CB8AC3E}">
        <p14:creationId xmlns:p14="http://schemas.microsoft.com/office/powerpoint/2010/main" val="9773402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Content Placeholder 2"/>
          <p:cNvSpPr>
            <a:spLocks noGrp="1"/>
          </p:cNvSpPr>
          <p:nvPr>
            <p:ph idx="1"/>
          </p:nvPr>
        </p:nvSpPr>
        <p:spPr>
          <a:xfrm>
            <a:off x="179512" y="908720"/>
            <a:ext cx="8712968" cy="5411788"/>
          </a:xfrm>
        </p:spPr>
        <p:txBody>
          <a:bodyPr>
            <a:noAutofit/>
          </a:bodyPr>
          <a:lstStyle/>
          <a:p>
            <a:pPr eaLnBrk="1" hangingPunct="1"/>
            <a:r>
              <a:rPr lang="en-US" sz="2000" b="1" dirty="0" smtClean="0"/>
              <a:t>Lower prices</a:t>
            </a:r>
          </a:p>
          <a:p>
            <a:pPr lvl="1" eaLnBrk="1" hangingPunct="1"/>
            <a:r>
              <a:rPr lang="en-US" sz="2000" dirty="0" smtClean="0"/>
              <a:t>Due to many different factors previously mentioned – </a:t>
            </a:r>
            <a:r>
              <a:rPr lang="en-US" sz="2000" dirty="0" err="1" smtClean="0"/>
              <a:t>rationalisation</a:t>
            </a:r>
            <a:r>
              <a:rPr lang="en-US" sz="2000" dirty="0" smtClean="0"/>
              <a:t> of staff, disintermediation, less reliance on location e-businesses can offer lower prices.  This is certainly true of businesses offering digital distribution which eliminates any medium (CD/DVD </a:t>
            </a:r>
            <a:r>
              <a:rPr lang="en-US" sz="2000" dirty="0" err="1" smtClean="0"/>
              <a:t>etc</a:t>
            </a:r>
            <a:r>
              <a:rPr lang="en-US" sz="2000" dirty="0" smtClean="0"/>
              <a:t>) or logistic costs.</a:t>
            </a:r>
          </a:p>
          <a:p>
            <a:pPr lvl="1" eaLnBrk="1" hangingPunct="1"/>
            <a:r>
              <a:rPr lang="en-US" sz="2000" dirty="0" smtClean="0"/>
              <a:t>Many firms instead of offering lower prices offer an ISP or Internet Value Proposition which adds value without adding price.  For example an extended warranty, free installation or other value adding incentives to buy from them.</a:t>
            </a:r>
          </a:p>
          <a:p>
            <a:r>
              <a:rPr lang="en-GB" sz="2000" b="1" dirty="0" smtClean="0"/>
              <a:t>Task </a:t>
            </a:r>
            <a:r>
              <a:rPr lang="en-GB" sz="2000" b="1" dirty="0" smtClean="0"/>
              <a:t>11 </a:t>
            </a:r>
            <a:r>
              <a:rPr lang="en-GB" sz="2000" b="1" dirty="0"/>
              <a:t>– </a:t>
            </a:r>
            <a:r>
              <a:rPr lang="en-GB" sz="2000" b="1" dirty="0" smtClean="0"/>
              <a:t>P5.3 </a:t>
            </a:r>
            <a:r>
              <a:rPr lang="en-GB" sz="2000" b="1" dirty="0"/>
              <a:t>– </a:t>
            </a:r>
            <a:r>
              <a:rPr lang="en-GB" sz="2000" dirty="0"/>
              <a:t>Describe the Social Benefits for </a:t>
            </a:r>
            <a:r>
              <a:rPr lang="en-GB" sz="2000" dirty="0" smtClean="0"/>
              <a:t>Companies in </a:t>
            </a:r>
            <a:r>
              <a:rPr lang="en-GB" sz="2000" dirty="0"/>
              <a:t>terms of </a:t>
            </a:r>
            <a:r>
              <a:rPr lang="en-GB" sz="2000" dirty="0" smtClean="0"/>
              <a:t>Customer </a:t>
            </a:r>
            <a:r>
              <a:rPr lang="en-GB" sz="2000" dirty="0" smtClean="0"/>
              <a:t>Benefits </a:t>
            </a:r>
            <a:r>
              <a:rPr lang="en-GB" sz="2000" dirty="0"/>
              <a:t>in having an On-Line presence.</a:t>
            </a:r>
          </a:p>
        </p:txBody>
      </p:sp>
      <p:sp>
        <p:nvSpPr>
          <p:cNvPr id="6" name="Rectangle 2"/>
          <p:cNvSpPr>
            <a:spLocks noGrp="1" noChangeArrowheads="1"/>
          </p:cNvSpPr>
          <p:nvPr>
            <p:ph type="title"/>
          </p:nvPr>
        </p:nvSpPr>
        <p:spPr>
          <a:xfrm>
            <a:off x="179512" y="116632"/>
            <a:ext cx="8784976" cy="724917"/>
          </a:xfrm>
        </p:spPr>
        <p:txBody>
          <a:bodyPr>
            <a:noAutofit/>
          </a:bodyPr>
          <a:lstStyle/>
          <a:p>
            <a:r>
              <a:rPr lang="en-GB" sz="2100" dirty="0" smtClean="0"/>
              <a:t>P5.3 </a:t>
            </a:r>
            <a:r>
              <a:rPr lang="en-GB" sz="2100" dirty="0"/>
              <a:t>– Social Implications of e-commerce – </a:t>
            </a:r>
            <a:r>
              <a:rPr lang="en-GB" sz="2100" dirty="0" smtClean="0"/>
              <a:t>Customer Benefits</a:t>
            </a:r>
          </a:p>
        </p:txBody>
      </p:sp>
      <p:graphicFrame>
        <p:nvGraphicFramePr>
          <p:cNvPr id="2" name="Table 1"/>
          <p:cNvGraphicFramePr>
            <a:graphicFrameLocks noGrp="1"/>
          </p:cNvGraphicFramePr>
          <p:nvPr>
            <p:extLst>
              <p:ext uri="{D42A27DB-BD31-4B8C-83A1-F6EECF244321}">
                <p14:modId xmlns:p14="http://schemas.microsoft.com/office/powerpoint/2010/main" val="3644947838"/>
              </p:ext>
            </p:extLst>
          </p:nvPr>
        </p:nvGraphicFramePr>
        <p:xfrm>
          <a:off x="251520" y="5085184"/>
          <a:ext cx="8712968" cy="579120"/>
        </p:xfrm>
        <a:graphic>
          <a:graphicData uri="http://schemas.openxmlformats.org/drawingml/2006/table">
            <a:tbl>
              <a:tblPr firstRow="1" bandRow="1">
                <a:tableStyleId>{5C22544A-7EE6-4342-B048-85BDC9FD1C3A}</a:tableStyleId>
              </a:tblPr>
              <a:tblGrid>
                <a:gridCol w="2178242"/>
                <a:gridCol w="2178242"/>
                <a:gridCol w="2178242"/>
                <a:gridCol w="2178242"/>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smtClean="0"/>
                        <a:t>24 hour availability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smtClean="0"/>
                        <a:t>Easier cost/product comparisons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err="1" smtClean="0"/>
                        <a:t>Personalised</a:t>
                      </a:r>
                      <a:r>
                        <a:rPr lang="en-US" sz="1600" b="1" dirty="0" smtClean="0"/>
                        <a:t> offers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smtClean="0"/>
                        <a:t>Lower prices</a:t>
                      </a:r>
                    </a:p>
                  </a:txBody>
                  <a:tcPr/>
                </a:tc>
              </a:tr>
            </a:tbl>
          </a:graphicData>
        </a:graphic>
      </p:graphicFrame>
    </p:spTree>
    <p:extLst>
      <p:ext uri="{BB962C8B-B14F-4D97-AF65-F5344CB8AC3E}">
        <p14:creationId xmlns:p14="http://schemas.microsoft.com/office/powerpoint/2010/main" val="7451657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179512" y="1007814"/>
            <a:ext cx="8784976" cy="5373514"/>
          </a:xfrm>
        </p:spPr>
        <p:txBody>
          <a:bodyPr>
            <a:noAutofit/>
          </a:bodyPr>
          <a:lstStyle/>
          <a:p>
            <a:pPr eaLnBrk="1" hangingPunct="1"/>
            <a:r>
              <a:rPr lang="en-US" sz="1800" b="1" dirty="0" smtClean="0"/>
              <a:t>Customer and user expectations of web access.</a:t>
            </a:r>
          </a:p>
          <a:p>
            <a:pPr lvl="1" eaLnBrk="1" hangingPunct="1"/>
            <a:r>
              <a:rPr lang="en-US" sz="1800" dirty="0" smtClean="0"/>
              <a:t>Customers have high expectations of their internet shopping experience which can lead to online companies having to try very hard to please these customers.</a:t>
            </a:r>
          </a:p>
          <a:p>
            <a:pPr lvl="1" eaLnBrk="1" hangingPunct="1"/>
            <a:r>
              <a:rPr lang="en-US" sz="1800" dirty="0" smtClean="0"/>
              <a:t>Providing new experiences has led to many innovations such as streaming video previews of films and music, 3D representations of products, feedback and reviews from purchasers of these products etc.</a:t>
            </a:r>
          </a:p>
          <a:p>
            <a:pPr lvl="1" eaLnBrk="1" hangingPunct="1"/>
            <a:r>
              <a:rPr lang="en-US" sz="1800" dirty="0" smtClean="0"/>
              <a:t>This has a knock on effect of smaller businesses not being able to compete with the larger better resourced </a:t>
            </a:r>
            <a:r>
              <a:rPr lang="en-US" sz="1800" dirty="0" err="1" smtClean="0"/>
              <a:t>organisations</a:t>
            </a:r>
            <a:r>
              <a:rPr lang="en-US" sz="1800" dirty="0" smtClean="0"/>
              <a:t>.</a:t>
            </a:r>
          </a:p>
          <a:p>
            <a:pPr eaLnBrk="1" hangingPunct="1"/>
            <a:r>
              <a:rPr lang="en-US" sz="1800" b="1" dirty="0" smtClean="0"/>
              <a:t>Increased competition</a:t>
            </a:r>
          </a:p>
          <a:p>
            <a:pPr lvl="1" eaLnBrk="1" hangingPunct="1"/>
            <a:r>
              <a:rPr lang="en-US" sz="1800" dirty="0" smtClean="0"/>
              <a:t>Due to the relatively low entrance cost to e-business, competition has increased dramatically, couple this with the confidence the market has especially learning from the mistakes of the past</a:t>
            </a:r>
          </a:p>
          <a:p>
            <a:pPr lvl="1" eaLnBrk="1" hangingPunct="1"/>
            <a:r>
              <a:rPr lang="en-US" sz="1800" dirty="0" smtClean="0"/>
              <a:t>However this competition is not just from new entrants to the market but also from existing e-businesses trying to gain market share from their competitors.</a:t>
            </a:r>
          </a:p>
          <a:p>
            <a:pPr lvl="1" eaLnBrk="1" hangingPunct="1"/>
            <a:r>
              <a:rPr lang="en-US" sz="1800" dirty="0" smtClean="0"/>
              <a:t>It is also worth noting that competition can now be global for certain products and services.</a:t>
            </a:r>
          </a:p>
        </p:txBody>
      </p:sp>
      <p:sp>
        <p:nvSpPr>
          <p:cNvPr id="6" name="Rectangle 2"/>
          <p:cNvSpPr txBox="1">
            <a:spLocks noChangeArrowheads="1"/>
          </p:cNvSpPr>
          <p:nvPr/>
        </p:nvSpPr>
        <p:spPr>
          <a:xfrm>
            <a:off x="179512" y="116632"/>
            <a:ext cx="8784976" cy="724917"/>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100" dirty="0" smtClean="0"/>
              <a:t>P5.4 – Social Implications of e-commerce – Negative Effects</a:t>
            </a:r>
          </a:p>
        </p:txBody>
      </p:sp>
    </p:spTree>
    <p:extLst>
      <p:ext uri="{BB962C8B-B14F-4D97-AF65-F5344CB8AC3E}">
        <p14:creationId xmlns:p14="http://schemas.microsoft.com/office/powerpoint/2010/main" val="41645746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712968" cy="5400600"/>
          </a:xfrm>
        </p:spPr>
        <p:txBody>
          <a:bodyPr>
            <a:noAutofit/>
          </a:bodyPr>
          <a:lstStyle/>
          <a:p>
            <a:r>
              <a:rPr lang="en-GB" sz="1500" b="1" dirty="0" smtClean="0"/>
              <a:t>P4 - Be </a:t>
            </a:r>
            <a:r>
              <a:rPr lang="en-GB" sz="1500" b="1" dirty="0"/>
              <a:t>able to plan e-commerce strategies </a:t>
            </a:r>
            <a:endParaRPr lang="en-GB" sz="1500" dirty="0"/>
          </a:p>
          <a:p>
            <a:r>
              <a:rPr lang="en-GB" sz="1500" dirty="0"/>
              <a:t>Learners are required to understand the different legislations associated with having an e-commerce site. They should be taught the different legislation and regulations that apply to e-commerce, the purpose and benefits of them and they should be encouraged to refer to the relevant websites and find out more details as to what the legislations specifically covers. Activities to help them research the legislations could be provided along with a quiz to check that they have understood what they have found out. </a:t>
            </a:r>
          </a:p>
          <a:p>
            <a:r>
              <a:rPr lang="en-GB" sz="1500" b="1" dirty="0" smtClean="0"/>
              <a:t>P5 – Examine </a:t>
            </a:r>
            <a:r>
              <a:rPr lang="en-GB" sz="1500" b="1" dirty="0"/>
              <a:t>the social implications of e-commerce on society </a:t>
            </a:r>
            <a:endParaRPr lang="en-GB" sz="1500" b="1" dirty="0" smtClean="0"/>
          </a:p>
          <a:p>
            <a:r>
              <a:rPr lang="en-GB" sz="1500" dirty="0" smtClean="0"/>
              <a:t>Learners </a:t>
            </a:r>
            <a:r>
              <a:rPr lang="en-GB" sz="1500" dirty="0"/>
              <a:t>need to understand social implications of the increasing move towards becoming an e-commerce society, which could be set as research activities. Learners could be asked to identify as many social implications as they can and these can then be distributed to learners in small groups or pairs for further research. The small groups/pairs could then be encouraged to provide feedback to the main group. Learners working in small teams could also be asked to identify a selection of benefits and drawbacks for customers of using e-commerce sites. </a:t>
            </a:r>
          </a:p>
          <a:p>
            <a:r>
              <a:rPr lang="en-GB" sz="1500" b="1" dirty="0"/>
              <a:t>D1 - Compare the benefits and drawbacks of e-commerce to </a:t>
            </a:r>
            <a:r>
              <a:rPr lang="en-GB" sz="1500" b="1" dirty="0" smtClean="0"/>
              <a:t>an Organisation</a:t>
            </a:r>
            <a:endParaRPr lang="en-GB" sz="1500" b="1" dirty="0"/>
          </a:p>
          <a:p>
            <a:r>
              <a:rPr lang="en-GB" sz="1500" dirty="0" smtClean="0"/>
              <a:t>Learners </a:t>
            </a:r>
            <a:r>
              <a:rPr lang="en-GB" sz="1500" dirty="0"/>
              <a:t>should be encouraged to research a selection of e-commerce website interfaces. They should then use an example business (this could be provided) to help them research what the business is, the purpose and target audience for the website, how the business is structured online, creating an outline site plan to show the structure, how it is promoted and </a:t>
            </a:r>
            <a:r>
              <a:rPr lang="en-GB" sz="1500" dirty="0" smtClean="0"/>
              <a:t>hosted. </a:t>
            </a:r>
            <a:r>
              <a:rPr lang="en-GB" sz="1500" dirty="0"/>
              <a:t>Learners should be encouraged to research </a:t>
            </a:r>
            <a:r>
              <a:rPr lang="en-GB" sz="1500" dirty="0" smtClean="0"/>
              <a:t>W3C and </a:t>
            </a:r>
            <a:r>
              <a:rPr lang="en-GB" sz="1500" dirty="0"/>
              <a:t>what this means.</a:t>
            </a:r>
            <a:endParaRPr lang="en-GB" sz="1500" dirty="0" smtClean="0"/>
          </a:p>
        </p:txBody>
      </p:sp>
      <p:sp>
        <p:nvSpPr>
          <p:cNvPr id="3" name="Title 2"/>
          <p:cNvSpPr>
            <a:spLocks noGrp="1"/>
          </p:cNvSpPr>
          <p:nvPr>
            <p:ph type="title"/>
          </p:nvPr>
        </p:nvSpPr>
        <p:spPr>
          <a:xfrm>
            <a:off x="446856" y="116632"/>
            <a:ext cx="8229600" cy="850106"/>
          </a:xfrm>
        </p:spPr>
        <p:txBody>
          <a:bodyPr/>
          <a:lstStyle/>
          <a:p>
            <a:r>
              <a:rPr lang="en-GB" dirty="0"/>
              <a:t>Assessment Criterion P4, P5, D1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Content Placeholder 2"/>
          <p:cNvSpPr>
            <a:spLocks noGrp="1"/>
          </p:cNvSpPr>
          <p:nvPr>
            <p:ph idx="1"/>
          </p:nvPr>
        </p:nvSpPr>
        <p:spPr>
          <a:xfrm>
            <a:off x="179512" y="841550"/>
            <a:ext cx="8784976" cy="5035722"/>
          </a:xfrm>
        </p:spPr>
        <p:txBody>
          <a:bodyPr>
            <a:noAutofit/>
          </a:bodyPr>
          <a:lstStyle/>
          <a:p>
            <a:pPr eaLnBrk="1" hangingPunct="1"/>
            <a:r>
              <a:rPr lang="en-US" sz="2100" b="1" dirty="0" smtClean="0"/>
              <a:t>New providers for old services</a:t>
            </a:r>
          </a:p>
          <a:p>
            <a:pPr lvl="1" eaLnBrk="1" hangingPunct="1"/>
            <a:r>
              <a:rPr lang="en-US" sz="2100" dirty="0" smtClean="0"/>
              <a:t>Traditionally if you wanted to buy or listen to music you would visit a shop and purchase a CD.  Now you have many different choices, visiting an online store to buy a CD, visiting an online store and downloading the CD (legally of course).  How we have our services provided is changing even the simple telephone call is evolving using the internet.</a:t>
            </a:r>
          </a:p>
          <a:p>
            <a:pPr lvl="1" eaLnBrk="1" hangingPunct="1"/>
            <a:r>
              <a:rPr lang="en-US" sz="2100" dirty="0" smtClean="0"/>
              <a:t>This can have an impact on the way a business needs to present itself, hardware outlay, new demonstration methods, deskilling, and still can barely compete</a:t>
            </a:r>
          </a:p>
          <a:p>
            <a:pPr lvl="1" eaLnBrk="1" hangingPunct="1"/>
            <a:r>
              <a:rPr lang="en-US" sz="2100" dirty="0" smtClean="0"/>
              <a:t>Examples include:</a:t>
            </a:r>
          </a:p>
          <a:p>
            <a:pPr lvl="2" eaLnBrk="1" hangingPunct="1"/>
            <a:r>
              <a:rPr lang="en-US" dirty="0" smtClean="0"/>
              <a:t>Music, </a:t>
            </a:r>
            <a:r>
              <a:rPr lang="en-US" dirty="0" err="1" smtClean="0"/>
              <a:t>VOiP</a:t>
            </a:r>
            <a:r>
              <a:rPr lang="en-US" dirty="0" smtClean="0"/>
              <a:t>, Shopping</a:t>
            </a:r>
            <a:r>
              <a:rPr lang="en-US" dirty="0" smtClean="0"/>
              <a:t>, </a:t>
            </a:r>
            <a:r>
              <a:rPr lang="en-US" dirty="0" smtClean="0"/>
              <a:t>Films and Software</a:t>
            </a:r>
          </a:p>
          <a:p>
            <a:pPr marL="109728" indent="0">
              <a:buNone/>
            </a:pPr>
            <a:r>
              <a:rPr lang="en-GB" sz="2100" b="1" dirty="0"/>
              <a:t>Task </a:t>
            </a:r>
            <a:r>
              <a:rPr lang="en-GB" sz="2100" b="1" dirty="0" smtClean="0"/>
              <a:t>12 </a:t>
            </a:r>
            <a:r>
              <a:rPr lang="en-GB" sz="2100" b="1" dirty="0"/>
              <a:t>– </a:t>
            </a:r>
            <a:r>
              <a:rPr lang="en-GB" sz="2100" b="1" dirty="0" smtClean="0"/>
              <a:t>P5.4 </a:t>
            </a:r>
            <a:r>
              <a:rPr lang="en-GB" sz="2100" b="1" dirty="0"/>
              <a:t>– </a:t>
            </a:r>
            <a:r>
              <a:rPr lang="en-GB" sz="2100" dirty="0"/>
              <a:t>Describe the Social </a:t>
            </a:r>
            <a:r>
              <a:rPr lang="en-GB" sz="2100" dirty="0" smtClean="0"/>
              <a:t>Negatives </a:t>
            </a:r>
            <a:r>
              <a:rPr lang="en-GB" sz="2100" dirty="0"/>
              <a:t>for Companies in terms of </a:t>
            </a:r>
            <a:r>
              <a:rPr lang="en-GB" sz="2100" dirty="0" smtClean="0"/>
              <a:t>Changing Business Methods </a:t>
            </a:r>
            <a:r>
              <a:rPr lang="en-GB" sz="2100" dirty="0"/>
              <a:t>in having an On-Line presence</a:t>
            </a:r>
            <a:r>
              <a:rPr lang="en-GB" sz="2100" dirty="0" smtClean="0"/>
              <a:t>.</a:t>
            </a:r>
            <a:endParaRPr lang="en-GB" sz="2100" dirty="0"/>
          </a:p>
        </p:txBody>
      </p:sp>
      <p:sp>
        <p:nvSpPr>
          <p:cNvPr id="6" name="Rectangle 2"/>
          <p:cNvSpPr txBox="1">
            <a:spLocks noChangeArrowheads="1"/>
          </p:cNvSpPr>
          <p:nvPr/>
        </p:nvSpPr>
        <p:spPr>
          <a:xfrm>
            <a:off x="179512" y="116632"/>
            <a:ext cx="8784976" cy="724917"/>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100" dirty="0" smtClean="0"/>
              <a:t>P5.4 – Social Implications of e-commerce – Negative Effects</a:t>
            </a:r>
          </a:p>
        </p:txBody>
      </p:sp>
      <p:graphicFrame>
        <p:nvGraphicFramePr>
          <p:cNvPr id="2" name="Table 1"/>
          <p:cNvGraphicFramePr>
            <a:graphicFrameLocks noGrp="1"/>
          </p:cNvGraphicFramePr>
          <p:nvPr>
            <p:extLst>
              <p:ext uri="{D42A27DB-BD31-4B8C-83A1-F6EECF244321}">
                <p14:modId xmlns:p14="http://schemas.microsoft.com/office/powerpoint/2010/main" val="68548994"/>
              </p:ext>
            </p:extLst>
          </p:nvPr>
        </p:nvGraphicFramePr>
        <p:xfrm>
          <a:off x="179511" y="5946224"/>
          <a:ext cx="8784978" cy="579120"/>
        </p:xfrm>
        <a:graphic>
          <a:graphicData uri="http://schemas.openxmlformats.org/drawingml/2006/table">
            <a:tbl>
              <a:tblPr firstRow="1" bandRow="1">
                <a:tableStyleId>{5C22544A-7EE6-4342-B048-85BDC9FD1C3A}</a:tableStyleId>
              </a:tblPr>
              <a:tblGrid>
                <a:gridCol w="3312369"/>
                <a:gridCol w="2544283"/>
                <a:gridCol w="2928326"/>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t>Customer and user expectations of web access.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t>Increased competition</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t>New providers for old services</a:t>
                      </a:r>
                    </a:p>
                  </a:txBody>
                  <a:tcPr/>
                </a:tc>
              </a:tr>
            </a:tbl>
          </a:graphicData>
        </a:graphic>
      </p:graphicFrame>
    </p:spTree>
    <p:extLst>
      <p:ext uri="{BB962C8B-B14F-4D97-AF65-F5344CB8AC3E}">
        <p14:creationId xmlns:p14="http://schemas.microsoft.com/office/powerpoint/2010/main" val="16291131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idx="1"/>
          </p:nvPr>
        </p:nvSpPr>
        <p:spPr>
          <a:xfrm>
            <a:off x="179513" y="980728"/>
            <a:ext cx="8784976" cy="5400600"/>
          </a:xfrm>
        </p:spPr>
        <p:txBody>
          <a:bodyPr>
            <a:noAutofit/>
          </a:bodyPr>
          <a:lstStyle/>
          <a:p>
            <a:pPr eaLnBrk="1" hangingPunct="1"/>
            <a:r>
              <a:rPr lang="en-US" sz="1800" b="1" dirty="0" smtClean="0"/>
              <a:t>Competitive pressures</a:t>
            </a:r>
          </a:p>
          <a:p>
            <a:pPr lvl="1" eaLnBrk="1" hangingPunct="1"/>
            <a:r>
              <a:rPr lang="en-US" sz="1800" dirty="0" smtClean="0"/>
              <a:t>As mentioned earlier the pressure due to the expectations of customers are very high which means certain businesses can not keep up with customer expectations and still remain profitable.  This could cause customers to use competitors website. </a:t>
            </a:r>
          </a:p>
          <a:p>
            <a:pPr eaLnBrk="1" hangingPunct="1"/>
            <a:r>
              <a:rPr lang="en-US" sz="1800" b="1" dirty="0" smtClean="0"/>
              <a:t>Closures</a:t>
            </a:r>
          </a:p>
          <a:p>
            <a:pPr lvl="1" eaLnBrk="1" hangingPunct="1"/>
            <a:r>
              <a:rPr lang="en-US" sz="1800" dirty="0" smtClean="0"/>
              <a:t>Closures are inevitable and occur due to many different reasons.  Ultimately it means that the businesses will cease to trade and exist.</a:t>
            </a:r>
          </a:p>
          <a:p>
            <a:pPr eaLnBrk="1" hangingPunct="1"/>
            <a:r>
              <a:rPr lang="en-US" sz="1800" b="1" dirty="0" smtClean="0"/>
              <a:t>Mergers</a:t>
            </a:r>
          </a:p>
          <a:p>
            <a:pPr lvl="1" eaLnBrk="1" hangingPunct="1"/>
            <a:r>
              <a:rPr lang="en-US" sz="1800" dirty="0" smtClean="0"/>
              <a:t>Mergers are the joining of two or more </a:t>
            </a:r>
            <a:r>
              <a:rPr lang="en-US" sz="1800" dirty="0" err="1" smtClean="0"/>
              <a:t>organisations</a:t>
            </a:r>
            <a:r>
              <a:rPr lang="en-US" sz="1800" dirty="0" smtClean="0"/>
              <a:t>. There are many different reasons mergers take place.  It could be the result of two companies wishing to challenge the dominance of another company or both companies agreeing that together they could take advantage of each others unique strengths and become stronger due to the union.</a:t>
            </a:r>
          </a:p>
          <a:p>
            <a:pPr lvl="1" eaLnBrk="1" hangingPunct="1"/>
            <a:r>
              <a:rPr lang="en-US" sz="1800" dirty="0" smtClean="0"/>
              <a:t>Research what mergers are and why they take place, could this happen to your businesses.</a:t>
            </a:r>
          </a:p>
          <a:p>
            <a:pPr eaLnBrk="1" hangingPunct="1">
              <a:buFontTx/>
              <a:buNone/>
            </a:pPr>
            <a:endParaRPr lang="en-US" sz="1800" dirty="0" smtClean="0"/>
          </a:p>
        </p:txBody>
      </p:sp>
      <p:sp>
        <p:nvSpPr>
          <p:cNvPr id="6" name="Rectangle 2"/>
          <p:cNvSpPr txBox="1">
            <a:spLocks noChangeArrowheads="1"/>
          </p:cNvSpPr>
          <p:nvPr/>
        </p:nvSpPr>
        <p:spPr>
          <a:xfrm>
            <a:off x="179512" y="116632"/>
            <a:ext cx="8784976" cy="724917"/>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100" dirty="0" smtClean="0"/>
              <a:t>P5.5 – Social Implications of e-commerce – Business Functionality</a:t>
            </a:r>
          </a:p>
        </p:txBody>
      </p:sp>
    </p:spTree>
    <p:extLst>
      <p:ext uri="{BB962C8B-B14F-4D97-AF65-F5344CB8AC3E}">
        <p14:creationId xmlns:p14="http://schemas.microsoft.com/office/powerpoint/2010/main" val="352071391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Content Placeholder 2"/>
          <p:cNvSpPr>
            <a:spLocks noGrp="1"/>
          </p:cNvSpPr>
          <p:nvPr>
            <p:ph idx="1"/>
          </p:nvPr>
        </p:nvSpPr>
        <p:spPr>
          <a:xfrm>
            <a:off x="142874" y="980728"/>
            <a:ext cx="8821614" cy="4896544"/>
          </a:xfrm>
        </p:spPr>
        <p:txBody>
          <a:bodyPr>
            <a:noAutofit/>
          </a:bodyPr>
          <a:lstStyle/>
          <a:p>
            <a:pPr eaLnBrk="1" hangingPunct="1"/>
            <a:r>
              <a:rPr lang="en-US" sz="2100" b="1" dirty="0" smtClean="0"/>
              <a:t>Take overs</a:t>
            </a:r>
          </a:p>
          <a:p>
            <a:pPr lvl="1" eaLnBrk="1" hangingPunct="1"/>
            <a:r>
              <a:rPr lang="en-US" sz="2100" dirty="0" smtClean="0"/>
              <a:t>This occurs when one firm buys out another and assumes  strategic control over them.</a:t>
            </a:r>
          </a:p>
          <a:p>
            <a:pPr eaLnBrk="1" hangingPunct="1"/>
            <a:r>
              <a:rPr lang="en-US" sz="2100" b="1" dirty="0" smtClean="0"/>
              <a:t>Re-focusing of business</a:t>
            </a:r>
          </a:p>
          <a:p>
            <a:pPr lvl="1" eaLnBrk="1" hangingPunct="1"/>
            <a:r>
              <a:rPr lang="en-US" sz="2100" dirty="0" smtClean="0"/>
              <a:t>Changing the focus of the business by perhaps shifting from selling one particular product or service to selling others.</a:t>
            </a:r>
          </a:p>
          <a:p>
            <a:pPr lvl="1" eaLnBrk="1" hangingPunct="1"/>
            <a:r>
              <a:rPr lang="en-US" sz="2100" dirty="0" smtClean="0"/>
              <a:t>Examples include </a:t>
            </a:r>
          </a:p>
          <a:p>
            <a:pPr lvl="2" eaLnBrk="1" hangingPunct="1"/>
            <a:r>
              <a:rPr lang="en-US" dirty="0" smtClean="0"/>
              <a:t>Play and Amazon selling </a:t>
            </a:r>
            <a:r>
              <a:rPr lang="en-US" dirty="0" err="1" smtClean="0"/>
              <a:t>digtial</a:t>
            </a:r>
            <a:r>
              <a:rPr lang="en-US" dirty="0" smtClean="0"/>
              <a:t> downloads, both moving into allowing customers to sell their own products like </a:t>
            </a:r>
            <a:r>
              <a:rPr lang="en-US" dirty="0" err="1" smtClean="0"/>
              <a:t>Ebay</a:t>
            </a:r>
            <a:r>
              <a:rPr lang="en-US" dirty="0" smtClean="0"/>
              <a:t>.</a:t>
            </a:r>
          </a:p>
          <a:p>
            <a:pPr lvl="2" eaLnBrk="1" hangingPunct="1"/>
            <a:r>
              <a:rPr lang="en-US" dirty="0" err="1" smtClean="0"/>
              <a:t>Ebay</a:t>
            </a:r>
            <a:r>
              <a:rPr lang="en-US" dirty="0" smtClean="0"/>
              <a:t> buying </a:t>
            </a:r>
            <a:r>
              <a:rPr lang="en-US" dirty="0" err="1" smtClean="0"/>
              <a:t>Paypal</a:t>
            </a:r>
            <a:r>
              <a:rPr lang="en-US" dirty="0" smtClean="0"/>
              <a:t> and Skype.</a:t>
            </a:r>
          </a:p>
          <a:p>
            <a:pPr marL="1588" lvl="2" indent="0">
              <a:buNone/>
            </a:pPr>
            <a:r>
              <a:rPr lang="en-GB" b="1" dirty="0"/>
              <a:t>Task </a:t>
            </a:r>
            <a:r>
              <a:rPr lang="en-GB" b="1" dirty="0" smtClean="0"/>
              <a:t>13 </a:t>
            </a:r>
            <a:r>
              <a:rPr lang="en-GB" b="1" dirty="0"/>
              <a:t>– </a:t>
            </a:r>
            <a:r>
              <a:rPr lang="en-GB" b="1" dirty="0" smtClean="0"/>
              <a:t>P5.5 </a:t>
            </a:r>
            <a:r>
              <a:rPr lang="en-GB" b="1" dirty="0"/>
              <a:t>– </a:t>
            </a:r>
            <a:r>
              <a:rPr lang="en-GB" dirty="0"/>
              <a:t>Describe the Social Negatives for Companies in terms of Changing Business Methods in having an On-Line presence</a:t>
            </a:r>
            <a:r>
              <a:rPr lang="en-GB" dirty="0" smtClean="0"/>
              <a:t>.</a:t>
            </a:r>
            <a:endParaRPr lang="en-GB" dirty="0"/>
          </a:p>
        </p:txBody>
      </p:sp>
      <p:sp>
        <p:nvSpPr>
          <p:cNvPr id="6" name="Rectangle 2"/>
          <p:cNvSpPr txBox="1">
            <a:spLocks noChangeArrowheads="1"/>
          </p:cNvSpPr>
          <p:nvPr/>
        </p:nvSpPr>
        <p:spPr>
          <a:xfrm>
            <a:off x="179512" y="116632"/>
            <a:ext cx="8784976" cy="724917"/>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100" dirty="0" smtClean="0"/>
              <a:t>P5.5 – Social Implications of e-commerce – Business Functionality</a:t>
            </a:r>
          </a:p>
        </p:txBody>
      </p:sp>
      <p:graphicFrame>
        <p:nvGraphicFramePr>
          <p:cNvPr id="2" name="Table 1"/>
          <p:cNvGraphicFramePr>
            <a:graphicFrameLocks noGrp="1"/>
          </p:cNvGraphicFramePr>
          <p:nvPr>
            <p:extLst>
              <p:ext uri="{D42A27DB-BD31-4B8C-83A1-F6EECF244321}">
                <p14:modId xmlns:p14="http://schemas.microsoft.com/office/powerpoint/2010/main" val="2224785140"/>
              </p:ext>
            </p:extLst>
          </p:nvPr>
        </p:nvGraphicFramePr>
        <p:xfrm>
          <a:off x="276200" y="5866472"/>
          <a:ext cx="8688290" cy="640080"/>
        </p:xfrm>
        <a:graphic>
          <a:graphicData uri="http://schemas.openxmlformats.org/drawingml/2006/table">
            <a:tbl>
              <a:tblPr firstRow="1" bandRow="1">
                <a:tableStyleId>{5C22544A-7EE6-4342-B048-85BDC9FD1C3A}</a:tableStyleId>
              </a:tblPr>
              <a:tblGrid>
                <a:gridCol w="2135560"/>
                <a:gridCol w="1800200"/>
                <a:gridCol w="1584176"/>
                <a:gridCol w="1430696"/>
                <a:gridCol w="1737658"/>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dirty="0" smtClean="0"/>
                        <a:t>Competitive pressures</a:t>
                      </a:r>
                    </a:p>
                  </a:txBody>
                  <a:tcPr/>
                </a:tc>
                <a:tc>
                  <a:txBody>
                    <a:bodyPr/>
                    <a:lstStyle/>
                    <a:p>
                      <a:pPr algn="ctr"/>
                      <a:r>
                        <a:rPr lang="en-US" sz="1800" b="0" dirty="0" smtClean="0"/>
                        <a:t>Closures</a:t>
                      </a:r>
                      <a:endParaRPr lang="en-GB" b="0" dirty="0"/>
                    </a:p>
                  </a:txBody>
                  <a:tcPr/>
                </a:tc>
                <a:tc>
                  <a:txBody>
                    <a:bodyPr/>
                    <a:lstStyle/>
                    <a:p>
                      <a:pPr algn="ctr"/>
                      <a:r>
                        <a:rPr lang="en-US" sz="1800" b="0" dirty="0" smtClean="0"/>
                        <a:t>Mergers</a:t>
                      </a:r>
                      <a:endParaRPr lang="en-GB" b="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dirty="0" smtClean="0"/>
                        <a:t>Take overs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dirty="0" smtClean="0"/>
                        <a:t>Re-focusing of business</a:t>
                      </a:r>
                    </a:p>
                  </a:txBody>
                  <a:tcPr/>
                </a:tc>
              </a:tr>
            </a:tbl>
          </a:graphicData>
        </a:graphic>
      </p:graphicFrame>
    </p:spTree>
    <p:extLst>
      <p:ext uri="{BB962C8B-B14F-4D97-AF65-F5344CB8AC3E}">
        <p14:creationId xmlns:p14="http://schemas.microsoft.com/office/powerpoint/2010/main" val="41665782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p:cNvSpPr>
            <a:spLocks noGrp="1"/>
          </p:cNvSpPr>
          <p:nvPr>
            <p:ph idx="1"/>
          </p:nvPr>
        </p:nvSpPr>
        <p:spPr>
          <a:xfrm>
            <a:off x="214282" y="841549"/>
            <a:ext cx="8786874" cy="4802029"/>
          </a:xfrm>
        </p:spPr>
        <p:txBody>
          <a:bodyPr>
            <a:noAutofit/>
          </a:bodyPr>
          <a:lstStyle/>
          <a:p>
            <a:pPr>
              <a:spcBef>
                <a:spcPts val="0"/>
              </a:spcBef>
              <a:buNone/>
            </a:pPr>
            <a:r>
              <a:rPr lang="en-US" sz="1800" b="1" dirty="0" smtClean="0"/>
              <a:t>Employability and ICT skill requirements</a:t>
            </a:r>
          </a:p>
          <a:p>
            <a:pPr>
              <a:spcBef>
                <a:spcPts val="0"/>
              </a:spcBef>
            </a:pPr>
            <a:r>
              <a:rPr lang="en-GB" sz="1800" dirty="0" smtClean="0"/>
              <a:t>Understanding how to use a computer is essential in most jobs to a greater or lesser degree.  Many jobs opportunities will simply not be available without some degree of computing skill.</a:t>
            </a:r>
          </a:p>
          <a:p>
            <a:pPr>
              <a:spcBef>
                <a:spcPts val="0"/>
              </a:spcBef>
              <a:buNone/>
            </a:pPr>
            <a:r>
              <a:rPr lang="en-US" sz="1800" b="1" dirty="0" smtClean="0"/>
              <a:t>Increase in flexible working models</a:t>
            </a:r>
          </a:p>
          <a:p>
            <a:pPr>
              <a:spcBef>
                <a:spcPts val="0"/>
              </a:spcBef>
            </a:pPr>
            <a:r>
              <a:rPr lang="en-US" sz="1800" b="1" dirty="0" err="1" smtClean="0"/>
              <a:t>Secondments</a:t>
            </a:r>
            <a:r>
              <a:rPr lang="en-US" sz="1800" dirty="0" smtClean="0"/>
              <a:t> – Some staff are taking extended leave to pursue other interests.  This leads in the need for contracted staff to fill the gap.</a:t>
            </a:r>
          </a:p>
          <a:p>
            <a:pPr>
              <a:spcBef>
                <a:spcPts val="0"/>
              </a:spcBef>
            </a:pPr>
            <a:r>
              <a:rPr lang="en-US" sz="1800" b="1" dirty="0" smtClean="0"/>
              <a:t>Contracting</a:t>
            </a:r>
            <a:r>
              <a:rPr lang="en-US" sz="1800" dirty="0" smtClean="0"/>
              <a:t> – Employment is changing, it is getting rarer for employment to be fulltime, instead many of the core workforce of an organisation is contracted on rolling contracts lasting anywhere from monthly to 18 or 24 month contracts.  This leads to a transient workforce working where their skills are required.</a:t>
            </a:r>
          </a:p>
          <a:p>
            <a:pPr marL="109728" indent="0">
              <a:spcBef>
                <a:spcPts val="0"/>
              </a:spcBef>
              <a:buNone/>
            </a:pPr>
            <a:r>
              <a:rPr lang="en-US" sz="1800" b="1" dirty="0" smtClean="0"/>
              <a:t>Isolation and lack of Social Interaction</a:t>
            </a:r>
          </a:p>
          <a:p>
            <a:pPr>
              <a:spcBef>
                <a:spcPts val="0"/>
              </a:spcBef>
            </a:pPr>
            <a:r>
              <a:rPr lang="en-US" sz="1800" dirty="0" smtClean="0"/>
              <a:t>More and more people are shopping from home, playing games form home, working from home, and this is taking away the social skills needed for life. It is possible now to live completely at home without leaving the comfort of the house, paying bills, ordering food, making a living, social networking. This reduction in face to face communication causes a negative </a:t>
            </a:r>
            <a:r>
              <a:rPr lang="en-US" sz="1800" dirty="0" err="1" smtClean="0"/>
              <a:t>socialisation</a:t>
            </a:r>
            <a:r>
              <a:rPr lang="en-US" sz="1800" dirty="0" smtClean="0"/>
              <a:t> effect on society.</a:t>
            </a:r>
          </a:p>
        </p:txBody>
      </p:sp>
      <p:sp>
        <p:nvSpPr>
          <p:cNvPr id="5" name="Rectangle 2"/>
          <p:cNvSpPr txBox="1">
            <a:spLocks noChangeArrowheads="1"/>
          </p:cNvSpPr>
          <p:nvPr/>
        </p:nvSpPr>
        <p:spPr>
          <a:xfrm>
            <a:off x="179512" y="116632"/>
            <a:ext cx="8784976" cy="724917"/>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400" dirty="0" smtClean="0"/>
              <a:t>P5.6 – Social Implications of e-commerce – Socialisation</a:t>
            </a:r>
          </a:p>
        </p:txBody>
      </p:sp>
    </p:spTree>
    <p:extLst>
      <p:ext uri="{BB962C8B-B14F-4D97-AF65-F5344CB8AC3E}">
        <p14:creationId xmlns:p14="http://schemas.microsoft.com/office/powerpoint/2010/main" val="419890106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idx="1"/>
          </p:nvPr>
        </p:nvSpPr>
        <p:spPr>
          <a:xfrm>
            <a:off x="251520" y="908721"/>
            <a:ext cx="8640960" cy="5040560"/>
          </a:xfrm>
        </p:spPr>
        <p:txBody>
          <a:bodyPr>
            <a:normAutofit/>
          </a:bodyPr>
          <a:lstStyle/>
          <a:p>
            <a:pPr eaLnBrk="1" hangingPunct="1"/>
            <a:r>
              <a:rPr lang="en-US" sz="1700" b="1" dirty="0" smtClean="0"/>
              <a:t>Closure of High Street Sites</a:t>
            </a:r>
          </a:p>
          <a:p>
            <a:pPr lvl="1" eaLnBrk="1" hangingPunct="1"/>
            <a:r>
              <a:rPr lang="en-US" sz="1700" dirty="0" smtClean="0"/>
              <a:t>Traditional high street shops have had to respond and will continue to in order to survive against online </a:t>
            </a:r>
            <a:r>
              <a:rPr lang="en-US" sz="1700" dirty="0" err="1" smtClean="0"/>
              <a:t>organisations</a:t>
            </a:r>
            <a:r>
              <a:rPr lang="en-US" sz="1700" dirty="0" smtClean="0"/>
              <a:t>.  This has lead to some loss of traditional shops and service providers.  However many traditional shops have had to adapt and adapt quickly or face bankruptcy.</a:t>
            </a:r>
          </a:p>
          <a:p>
            <a:pPr lvl="1" eaLnBrk="1" hangingPunct="1"/>
            <a:r>
              <a:rPr lang="en-US" sz="1700" dirty="0" smtClean="0"/>
              <a:t>Will we ever be in a position where high street shops are a rarity and online shops are the norm?</a:t>
            </a:r>
          </a:p>
          <a:p>
            <a:r>
              <a:rPr lang="en-GB" sz="1700" b="1" dirty="0" smtClean="0"/>
              <a:t>Keeping </a:t>
            </a:r>
            <a:r>
              <a:rPr lang="en-GB" sz="1700" b="1" dirty="0"/>
              <a:t>up with technology in order to use e-commerce </a:t>
            </a:r>
            <a:r>
              <a:rPr lang="en-GB" sz="1700" b="1" dirty="0" smtClean="0"/>
              <a:t>sites</a:t>
            </a:r>
            <a:endParaRPr lang="en-GB" sz="1700" b="1" dirty="0"/>
          </a:p>
          <a:p>
            <a:pPr lvl="1" eaLnBrk="1" hangingPunct="1"/>
            <a:r>
              <a:rPr lang="en-US" sz="1700" dirty="0" smtClean="0"/>
              <a:t>The move towards online dominance could lead to a very real need to be technically literate in order to take full advantage of the services being offered.</a:t>
            </a:r>
          </a:p>
          <a:p>
            <a:pPr lvl="1" eaLnBrk="1" hangingPunct="1"/>
            <a:r>
              <a:rPr lang="en-US" sz="1700" dirty="0" smtClean="0"/>
              <a:t>It could be argued that if the service provider is doing its job correctly the interface would be intuitive and very easy to access but perhaps not all service will be this accessible?</a:t>
            </a:r>
          </a:p>
          <a:p>
            <a:pPr marL="1588" lvl="2" indent="0">
              <a:buNone/>
            </a:pPr>
            <a:r>
              <a:rPr lang="en-GB" sz="1700" b="1" dirty="0"/>
              <a:t>Task </a:t>
            </a:r>
            <a:r>
              <a:rPr lang="en-GB" sz="1700" b="1" dirty="0" smtClean="0"/>
              <a:t>14 </a:t>
            </a:r>
            <a:r>
              <a:rPr lang="en-GB" sz="1700" b="1" dirty="0"/>
              <a:t>– </a:t>
            </a:r>
            <a:r>
              <a:rPr lang="en-GB" sz="1700" b="1" dirty="0" smtClean="0"/>
              <a:t>P5.6 </a:t>
            </a:r>
            <a:r>
              <a:rPr lang="en-GB" sz="1700" b="1" dirty="0"/>
              <a:t>– </a:t>
            </a:r>
            <a:r>
              <a:rPr lang="en-GB" sz="1700" dirty="0"/>
              <a:t>Describe the Social Negatives for Companies in terms of </a:t>
            </a:r>
            <a:r>
              <a:rPr lang="en-GB" sz="1700" dirty="0" smtClean="0"/>
              <a:t>Socialisation </a:t>
            </a:r>
            <a:r>
              <a:rPr lang="en-GB" sz="1700" dirty="0"/>
              <a:t>in having an On-Line presence.</a:t>
            </a:r>
          </a:p>
        </p:txBody>
      </p:sp>
      <p:sp>
        <p:nvSpPr>
          <p:cNvPr id="6" name="Rectangle 2"/>
          <p:cNvSpPr txBox="1">
            <a:spLocks noChangeArrowheads="1"/>
          </p:cNvSpPr>
          <p:nvPr/>
        </p:nvSpPr>
        <p:spPr>
          <a:xfrm>
            <a:off x="179512" y="116632"/>
            <a:ext cx="8784976" cy="724917"/>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400" dirty="0" smtClean="0"/>
              <a:t>P5.6 – Social Implications of e-commerce – Socialisation</a:t>
            </a:r>
          </a:p>
        </p:txBody>
      </p:sp>
      <p:graphicFrame>
        <p:nvGraphicFramePr>
          <p:cNvPr id="2" name="Table 1"/>
          <p:cNvGraphicFramePr>
            <a:graphicFrameLocks noGrp="1"/>
          </p:cNvGraphicFramePr>
          <p:nvPr>
            <p:extLst>
              <p:ext uri="{D42A27DB-BD31-4B8C-83A1-F6EECF244321}">
                <p14:modId xmlns:p14="http://schemas.microsoft.com/office/powerpoint/2010/main" val="349549958"/>
              </p:ext>
            </p:extLst>
          </p:nvPr>
        </p:nvGraphicFramePr>
        <p:xfrm>
          <a:off x="395536" y="5445225"/>
          <a:ext cx="8568951" cy="1088612"/>
        </p:xfrm>
        <a:graphic>
          <a:graphicData uri="http://schemas.openxmlformats.org/drawingml/2006/table">
            <a:tbl>
              <a:tblPr firstRow="1" bandRow="1">
                <a:tableStyleId>{5C22544A-7EE6-4342-B048-85BDC9FD1C3A}</a:tableStyleId>
              </a:tblPr>
              <a:tblGrid>
                <a:gridCol w="3024336"/>
                <a:gridCol w="2688298"/>
                <a:gridCol w="2856317"/>
              </a:tblGrid>
              <a:tr h="5595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0" dirty="0" smtClean="0"/>
                        <a:t>Keeping up with technology</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smtClean="0"/>
                        <a:t>Increase in flexible working models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dirty="0" smtClean="0"/>
                        <a:t>Isolation and lack of Social Interaction</a:t>
                      </a:r>
                    </a:p>
                  </a:txBody>
                  <a:tcPr/>
                </a:tc>
              </a:tr>
              <a:tr h="44853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smtClean="0"/>
                        <a:t>Closure of High Street Sites</a:t>
                      </a:r>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smtClean="0"/>
                        <a:t>Employability and ICT skill requirements</a:t>
                      </a:r>
                    </a:p>
                  </a:txBody>
                  <a:tcPr/>
                </a:tc>
                <a:tc hMerge="1">
                  <a:txBody>
                    <a:bodyPr/>
                    <a:lstStyle/>
                    <a:p>
                      <a:endParaRPr lang="en-GB" dirty="0"/>
                    </a:p>
                  </a:txBody>
                  <a:tcPr/>
                </a:tc>
              </a:tr>
            </a:tbl>
          </a:graphicData>
        </a:graphic>
      </p:graphicFrame>
    </p:spTree>
    <p:extLst>
      <p:ext uri="{BB962C8B-B14F-4D97-AF65-F5344CB8AC3E}">
        <p14:creationId xmlns:p14="http://schemas.microsoft.com/office/powerpoint/2010/main" val="12699231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p:cNvSpPr>
            <a:spLocks noGrp="1"/>
          </p:cNvSpPr>
          <p:nvPr>
            <p:ph idx="1"/>
          </p:nvPr>
        </p:nvSpPr>
        <p:spPr>
          <a:xfrm>
            <a:off x="214282" y="841549"/>
            <a:ext cx="8786874" cy="5107731"/>
          </a:xfrm>
        </p:spPr>
        <p:txBody>
          <a:bodyPr>
            <a:noAutofit/>
          </a:bodyPr>
          <a:lstStyle/>
          <a:p>
            <a:pPr>
              <a:spcBef>
                <a:spcPts val="0"/>
              </a:spcBef>
              <a:buNone/>
            </a:pPr>
            <a:r>
              <a:rPr lang="en-US" sz="1700" b="1" dirty="0" smtClean="0"/>
              <a:t>Changes in employment</a:t>
            </a:r>
          </a:p>
          <a:p>
            <a:pPr>
              <a:spcBef>
                <a:spcPts val="0"/>
              </a:spcBef>
            </a:pPr>
            <a:r>
              <a:rPr lang="en-US" sz="1700" dirty="0" smtClean="0"/>
              <a:t>When was the last time you saw a blacksmith, a cooper, do you know a baker other than Greggs. Changes in the way the Society has happened has meant a loss of old skills as well as the rise in un-</a:t>
            </a:r>
            <a:r>
              <a:rPr lang="en-US" sz="1700" dirty="0" err="1" smtClean="0"/>
              <a:t>laboured</a:t>
            </a:r>
            <a:r>
              <a:rPr lang="en-US" sz="1700" dirty="0" smtClean="0"/>
              <a:t> employment. There was a time when 25000 people worked on the floor of Ford in </a:t>
            </a:r>
            <a:r>
              <a:rPr lang="en-US" sz="1700" dirty="0" err="1" smtClean="0"/>
              <a:t>Luton</a:t>
            </a:r>
            <a:r>
              <a:rPr lang="en-US" sz="1700" dirty="0" smtClean="0"/>
              <a:t>, they have since been replaced by ten, and more cars are being made because of this. Similarly the Internet has meant the reduction of high street shopping, there are now more people working in Amazon’s warehouse putting things into trolleys than working in the Car industry in the whole of </a:t>
            </a:r>
            <a:r>
              <a:rPr lang="en-US" sz="1700" dirty="0" err="1" smtClean="0"/>
              <a:t>Luton</a:t>
            </a:r>
            <a:r>
              <a:rPr lang="en-US" sz="1700" dirty="0" smtClean="0"/>
              <a:t>.</a:t>
            </a:r>
          </a:p>
          <a:p>
            <a:pPr>
              <a:spcBef>
                <a:spcPts val="0"/>
              </a:spcBef>
              <a:buNone/>
            </a:pPr>
            <a:r>
              <a:rPr lang="en-US" sz="1700" b="1" dirty="0" smtClean="0"/>
              <a:t>De-skilling</a:t>
            </a:r>
          </a:p>
          <a:p>
            <a:pPr>
              <a:spcBef>
                <a:spcPts val="0"/>
              </a:spcBef>
            </a:pPr>
            <a:r>
              <a:rPr lang="en-GB" sz="1700" dirty="0" smtClean="0"/>
              <a:t>Technology has allowed many mundane, boring and repetitive jobs to be taken away from human beings.  However technology has also taken some highly skilled jobs from craftsman.</a:t>
            </a:r>
            <a:endParaRPr lang="en-US" sz="1700" dirty="0" smtClean="0"/>
          </a:p>
          <a:p>
            <a:pPr>
              <a:spcBef>
                <a:spcPts val="0"/>
              </a:spcBef>
              <a:buNone/>
            </a:pPr>
            <a:r>
              <a:rPr lang="en-US" sz="1700" b="1" dirty="0" smtClean="0"/>
              <a:t>Re-skilling</a:t>
            </a:r>
          </a:p>
          <a:p>
            <a:pPr>
              <a:spcBef>
                <a:spcPts val="0"/>
              </a:spcBef>
            </a:pPr>
            <a:r>
              <a:rPr lang="en-GB" sz="1700" dirty="0" smtClean="0"/>
              <a:t>De-skilling has lead to many people re-skilling themselves with other desirable skills.  These include programming, maintenance, component and circuit boards creation and many others.</a:t>
            </a:r>
          </a:p>
          <a:p>
            <a:pPr marL="109728" lvl="2" indent="0">
              <a:spcBef>
                <a:spcPts val="0"/>
              </a:spcBef>
              <a:buClr>
                <a:schemeClr val="accent1"/>
              </a:buClr>
              <a:buSzPct val="68000"/>
              <a:buNone/>
            </a:pPr>
            <a:r>
              <a:rPr lang="en-GB" sz="1700" b="1" dirty="0"/>
              <a:t>Task </a:t>
            </a:r>
            <a:r>
              <a:rPr lang="en-GB" sz="1700" b="1" dirty="0" smtClean="0"/>
              <a:t>15 </a:t>
            </a:r>
            <a:r>
              <a:rPr lang="en-GB" sz="1700" b="1" dirty="0"/>
              <a:t>– </a:t>
            </a:r>
            <a:r>
              <a:rPr lang="en-GB" sz="1700" b="1" dirty="0" smtClean="0"/>
              <a:t>P5.7 </a:t>
            </a:r>
            <a:r>
              <a:rPr lang="en-GB" sz="1700" b="1" dirty="0"/>
              <a:t>– </a:t>
            </a:r>
            <a:r>
              <a:rPr lang="en-GB" sz="1700" dirty="0"/>
              <a:t>Describe the Social Negatives for Companies in terms of </a:t>
            </a:r>
            <a:r>
              <a:rPr lang="en-GB" sz="1700" dirty="0" smtClean="0"/>
              <a:t>Employment changes in </a:t>
            </a:r>
            <a:r>
              <a:rPr lang="en-GB" sz="1700" dirty="0"/>
              <a:t>having an On-Line presence</a:t>
            </a:r>
            <a:r>
              <a:rPr lang="en-GB" sz="1700" dirty="0" smtClean="0"/>
              <a:t>.</a:t>
            </a:r>
            <a:endParaRPr lang="en-GB" sz="1700" dirty="0"/>
          </a:p>
        </p:txBody>
      </p:sp>
      <p:sp>
        <p:nvSpPr>
          <p:cNvPr id="5" name="Rectangle 2"/>
          <p:cNvSpPr txBox="1">
            <a:spLocks noChangeArrowheads="1"/>
          </p:cNvSpPr>
          <p:nvPr/>
        </p:nvSpPr>
        <p:spPr>
          <a:xfrm>
            <a:off x="179512" y="116632"/>
            <a:ext cx="8784976" cy="724917"/>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400" dirty="0" smtClean="0"/>
              <a:t>P5.7 – Social Implications of e-commerce – Socialisation</a:t>
            </a:r>
          </a:p>
        </p:txBody>
      </p:sp>
      <p:graphicFrame>
        <p:nvGraphicFramePr>
          <p:cNvPr id="2" name="Table 1"/>
          <p:cNvGraphicFramePr>
            <a:graphicFrameLocks noGrp="1"/>
          </p:cNvGraphicFramePr>
          <p:nvPr>
            <p:extLst>
              <p:ext uri="{D42A27DB-BD31-4B8C-83A1-F6EECF244321}">
                <p14:modId xmlns:p14="http://schemas.microsoft.com/office/powerpoint/2010/main" val="2423054948"/>
              </p:ext>
            </p:extLst>
          </p:nvPr>
        </p:nvGraphicFramePr>
        <p:xfrm>
          <a:off x="179512" y="5949280"/>
          <a:ext cx="8784975" cy="370840"/>
        </p:xfrm>
        <a:graphic>
          <a:graphicData uri="http://schemas.openxmlformats.org/drawingml/2006/table">
            <a:tbl>
              <a:tblPr firstRow="1" bandRow="1">
                <a:tableStyleId>{5C22544A-7EE6-4342-B048-85BDC9FD1C3A}</a:tableStyleId>
              </a:tblPr>
              <a:tblGrid>
                <a:gridCol w="2928325"/>
                <a:gridCol w="2928325"/>
                <a:gridCol w="2928325"/>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t>Changes in employment</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t>De-skilling</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t>Re-skilling</a:t>
                      </a:r>
                    </a:p>
                  </a:txBody>
                  <a:tcPr/>
                </a:tc>
              </a:tr>
            </a:tbl>
          </a:graphicData>
        </a:graphic>
      </p:graphicFrame>
    </p:spTree>
    <p:extLst>
      <p:ext uri="{BB962C8B-B14F-4D97-AF65-F5344CB8AC3E}">
        <p14:creationId xmlns:p14="http://schemas.microsoft.com/office/powerpoint/2010/main" val="165370302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p:cNvSpPr>
            <a:spLocks noGrp="1"/>
          </p:cNvSpPr>
          <p:nvPr>
            <p:ph idx="1"/>
          </p:nvPr>
        </p:nvSpPr>
        <p:spPr>
          <a:xfrm>
            <a:off x="214282" y="841549"/>
            <a:ext cx="8786874" cy="4963715"/>
          </a:xfrm>
        </p:spPr>
        <p:txBody>
          <a:bodyPr>
            <a:noAutofit/>
          </a:bodyPr>
          <a:lstStyle/>
          <a:p>
            <a:pPr>
              <a:spcBef>
                <a:spcPts val="0"/>
              </a:spcBef>
              <a:buNone/>
            </a:pPr>
            <a:r>
              <a:rPr lang="en-US" sz="1700" b="1" dirty="0" smtClean="0"/>
              <a:t>Credit Cards Stolen</a:t>
            </a:r>
          </a:p>
          <a:p>
            <a:pPr>
              <a:spcBef>
                <a:spcPts val="0"/>
              </a:spcBef>
            </a:pPr>
            <a:r>
              <a:rPr lang="en-US" sz="1700" dirty="0" smtClean="0"/>
              <a:t>When a member of staff steals a credit card from a customer in a shop, they rob one person, when companies like PayPal and Sony had their cards stolen, tens of thousands were robbed. Money was returned, this is the nature of credit cards but Interests go up in comparison. The Internet has not led to more crime, it has led to bigger crime.</a:t>
            </a:r>
          </a:p>
          <a:p>
            <a:pPr>
              <a:spcBef>
                <a:spcPts val="0"/>
              </a:spcBef>
              <a:buNone/>
            </a:pPr>
            <a:r>
              <a:rPr lang="en-US" sz="1700" b="1" dirty="0" smtClean="0"/>
              <a:t>Products not as described</a:t>
            </a:r>
          </a:p>
          <a:p>
            <a:pPr>
              <a:spcBef>
                <a:spcPts val="0"/>
              </a:spcBef>
            </a:pPr>
            <a:r>
              <a:rPr lang="en-GB" sz="1700" dirty="0" smtClean="0"/>
              <a:t>In a shop you can return it if it is not right, you can check it out, try it on, products need to be described under the Sale of Goods Act but on the Internet this has become more hazy. Click </a:t>
            </a:r>
            <a:r>
              <a:rPr lang="en-GB" sz="1700" dirty="0" smtClean="0">
                <a:hlinkClick r:id="rId3"/>
              </a:rPr>
              <a:t>here</a:t>
            </a:r>
            <a:r>
              <a:rPr lang="en-GB" sz="1700" dirty="0" smtClean="0"/>
              <a:t> for an example. They are still covered under the Sale of Goods Act but it is more difficult to prosecute.</a:t>
            </a:r>
            <a:endParaRPr lang="en-US" sz="1700" dirty="0" smtClean="0"/>
          </a:p>
          <a:p>
            <a:pPr>
              <a:spcBef>
                <a:spcPts val="0"/>
              </a:spcBef>
              <a:buNone/>
            </a:pPr>
            <a:r>
              <a:rPr lang="en-US" sz="1700" b="1" dirty="0" smtClean="0"/>
              <a:t>Delivery Issues</a:t>
            </a:r>
          </a:p>
          <a:p>
            <a:pPr>
              <a:spcBef>
                <a:spcPts val="0"/>
              </a:spcBef>
            </a:pPr>
            <a:r>
              <a:rPr lang="en-GB" sz="1700" dirty="0" smtClean="0"/>
              <a:t>The biggest thing putting people off shopping is delivery times. Some goods take weeks to arrive, problems with companies, with distributers etc. There is no guarantee with the Internet when things arrive or the condition. Click </a:t>
            </a:r>
            <a:r>
              <a:rPr lang="en-GB" sz="1700" dirty="0" smtClean="0">
                <a:hlinkClick r:id="rId4"/>
              </a:rPr>
              <a:t>here</a:t>
            </a:r>
            <a:r>
              <a:rPr lang="en-GB" sz="1700" dirty="0" smtClean="0"/>
              <a:t> for Amazon’s problems.</a:t>
            </a:r>
          </a:p>
          <a:p>
            <a:pPr marL="109728" lvl="2" indent="0">
              <a:spcBef>
                <a:spcPts val="0"/>
              </a:spcBef>
              <a:buClr>
                <a:schemeClr val="accent1"/>
              </a:buClr>
              <a:buSzPct val="68000"/>
              <a:buNone/>
            </a:pPr>
            <a:r>
              <a:rPr lang="en-GB" sz="1700" b="1" dirty="0"/>
              <a:t>Task </a:t>
            </a:r>
            <a:r>
              <a:rPr lang="en-GB" sz="1700" b="1" dirty="0" smtClean="0"/>
              <a:t>16 </a:t>
            </a:r>
            <a:r>
              <a:rPr lang="en-GB" sz="1700" b="1" dirty="0"/>
              <a:t>– </a:t>
            </a:r>
            <a:r>
              <a:rPr lang="en-GB" sz="1700" b="1" dirty="0" smtClean="0"/>
              <a:t>P5.8 </a:t>
            </a:r>
            <a:r>
              <a:rPr lang="en-GB" sz="1700" b="1" dirty="0"/>
              <a:t>– </a:t>
            </a:r>
            <a:r>
              <a:rPr lang="en-GB" sz="1700" dirty="0"/>
              <a:t>Describe the Social Negatives for Companies in terms of </a:t>
            </a:r>
            <a:r>
              <a:rPr lang="en-GB" sz="1700" dirty="0" smtClean="0"/>
              <a:t>Fraud in </a:t>
            </a:r>
            <a:r>
              <a:rPr lang="en-GB" sz="1700" dirty="0"/>
              <a:t>having an On-Line presence</a:t>
            </a:r>
            <a:r>
              <a:rPr lang="en-GB" sz="1700" dirty="0" smtClean="0"/>
              <a:t>.</a:t>
            </a:r>
            <a:endParaRPr lang="en-GB" sz="1700" dirty="0"/>
          </a:p>
        </p:txBody>
      </p:sp>
      <p:sp>
        <p:nvSpPr>
          <p:cNvPr id="5" name="Rectangle 2"/>
          <p:cNvSpPr txBox="1">
            <a:spLocks noChangeArrowheads="1"/>
          </p:cNvSpPr>
          <p:nvPr/>
        </p:nvSpPr>
        <p:spPr>
          <a:xfrm>
            <a:off x="179512" y="116632"/>
            <a:ext cx="8784976" cy="724917"/>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400" dirty="0" smtClean="0"/>
              <a:t>P5.8 – Social Implications of e-commerce – Fraud</a:t>
            </a:r>
          </a:p>
        </p:txBody>
      </p:sp>
      <p:graphicFrame>
        <p:nvGraphicFramePr>
          <p:cNvPr id="2" name="Table 1"/>
          <p:cNvGraphicFramePr>
            <a:graphicFrameLocks noGrp="1"/>
          </p:cNvGraphicFramePr>
          <p:nvPr>
            <p:extLst>
              <p:ext uri="{D42A27DB-BD31-4B8C-83A1-F6EECF244321}">
                <p14:modId xmlns:p14="http://schemas.microsoft.com/office/powerpoint/2010/main" val="1304553303"/>
              </p:ext>
            </p:extLst>
          </p:nvPr>
        </p:nvGraphicFramePr>
        <p:xfrm>
          <a:off x="467544" y="5949280"/>
          <a:ext cx="8352927" cy="370840"/>
        </p:xfrm>
        <a:graphic>
          <a:graphicData uri="http://schemas.openxmlformats.org/drawingml/2006/table">
            <a:tbl>
              <a:tblPr firstRow="1" bandRow="1">
                <a:tableStyleId>{5C22544A-7EE6-4342-B048-85BDC9FD1C3A}</a:tableStyleId>
              </a:tblPr>
              <a:tblGrid>
                <a:gridCol w="2592288"/>
                <a:gridCol w="3240360"/>
                <a:gridCol w="2520279"/>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t>Credit Cards Stolen</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t>Products not as described</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t>Delivery Issue</a:t>
                      </a:r>
                    </a:p>
                  </a:txBody>
                  <a:tcPr/>
                </a:tc>
              </a:tr>
            </a:tbl>
          </a:graphicData>
        </a:graphic>
      </p:graphicFrame>
    </p:spTree>
    <p:extLst>
      <p:ext uri="{BB962C8B-B14F-4D97-AF65-F5344CB8AC3E}">
        <p14:creationId xmlns:p14="http://schemas.microsoft.com/office/powerpoint/2010/main" val="347236457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9"/>
            <a:ext cx="8712968" cy="4896543"/>
          </a:xfrm>
        </p:spPr>
        <p:txBody>
          <a:bodyPr>
            <a:noAutofit/>
          </a:bodyPr>
          <a:lstStyle/>
          <a:p>
            <a:r>
              <a:rPr lang="en-GB" sz="1600" dirty="0" smtClean="0"/>
              <a:t>All websites have a function, some as informational needs, some as sales, some as support. Like any company they have a function and an end need. The more professional they are, the more they will have a defined business objective and the more their website will help them meet that objective.</a:t>
            </a:r>
          </a:p>
          <a:p>
            <a:r>
              <a:rPr lang="en-GB" sz="1600" dirty="0" smtClean="0"/>
              <a:t>Using an example of a commercial website with and off-line premises you will need to examine the purpose of </a:t>
            </a:r>
            <a:r>
              <a:rPr lang="en-GB" sz="1600" dirty="0"/>
              <a:t>what the business is, </a:t>
            </a:r>
            <a:r>
              <a:rPr lang="en-GB" sz="1600" dirty="0" smtClean="0"/>
              <a:t>the </a:t>
            </a:r>
            <a:r>
              <a:rPr lang="en-GB" sz="1600" dirty="0"/>
              <a:t>target audience for the </a:t>
            </a:r>
            <a:r>
              <a:rPr lang="en-GB" sz="1600" dirty="0" smtClean="0"/>
              <a:t>website.</a:t>
            </a:r>
          </a:p>
          <a:p>
            <a:r>
              <a:rPr lang="en-GB" sz="1600" dirty="0" smtClean="0"/>
              <a:t>This website needs to have more than one page, have existed for some time, have their website compliment their off-line services. The company can be local, national, international or global. It can be from a Primary, Secondary or Tertiary company.</a:t>
            </a:r>
          </a:p>
          <a:p>
            <a:pPr lvl="1"/>
            <a:r>
              <a:rPr lang="en-GB" sz="1600" dirty="0" smtClean="0"/>
              <a:t>Define the company Purpose and audience in terms of:</a:t>
            </a:r>
          </a:p>
          <a:p>
            <a:pPr lvl="1"/>
            <a:r>
              <a:rPr lang="en-GB" sz="1600" dirty="0" smtClean="0"/>
              <a:t>Business Industry (Primary et al.)</a:t>
            </a:r>
          </a:p>
          <a:p>
            <a:pPr lvl="1"/>
            <a:r>
              <a:rPr lang="en-GB" sz="1600" dirty="0" smtClean="0"/>
              <a:t>Business Function (Sales et al.)</a:t>
            </a:r>
          </a:p>
          <a:p>
            <a:pPr lvl="1"/>
            <a:r>
              <a:rPr lang="en-GB" sz="1600" dirty="0" smtClean="0"/>
              <a:t>Business location (Local et al.)</a:t>
            </a:r>
          </a:p>
          <a:p>
            <a:pPr lvl="1"/>
            <a:r>
              <a:rPr lang="en-GB" sz="1600" dirty="0" smtClean="0"/>
              <a:t>Business Primary needs (Demonstration, promotion etc.)</a:t>
            </a:r>
          </a:p>
          <a:p>
            <a:pPr lvl="1"/>
            <a:r>
              <a:rPr lang="en-GB" sz="1600" dirty="0" smtClean="0"/>
              <a:t>Business website Purpose</a:t>
            </a:r>
          </a:p>
          <a:p>
            <a:pPr lvl="1"/>
            <a:r>
              <a:rPr lang="en-GB" sz="1600" dirty="0" smtClean="0"/>
              <a:t>Business Audience</a:t>
            </a:r>
          </a:p>
          <a:p>
            <a:pPr marL="109728" indent="0">
              <a:buNone/>
            </a:pPr>
            <a:r>
              <a:rPr lang="en-GB" sz="1600" b="1" dirty="0" smtClean="0"/>
              <a:t>Task 17 – D1.1 – </a:t>
            </a:r>
            <a:r>
              <a:rPr lang="en-GB" sz="1600" dirty="0" smtClean="0"/>
              <a:t>Define the Purpose and Audience of a Business with a website presence.</a:t>
            </a:r>
          </a:p>
        </p:txBody>
      </p:sp>
      <p:sp>
        <p:nvSpPr>
          <p:cNvPr id="4" name="Rectangle 2"/>
          <p:cNvSpPr txBox="1">
            <a:spLocks noChangeArrowheads="1"/>
          </p:cNvSpPr>
          <p:nvPr/>
        </p:nvSpPr>
        <p:spPr>
          <a:xfrm>
            <a:off x="179512" y="116632"/>
            <a:ext cx="8784976" cy="724917"/>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200" dirty="0" smtClean="0"/>
              <a:t>D1.1 – Implications of e-commerce – Benefits and Drawbacks</a:t>
            </a:r>
          </a:p>
        </p:txBody>
      </p:sp>
    </p:spTree>
    <p:extLst>
      <p:ext uri="{BB962C8B-B14F-4D97-AF65-F5344CB8AC3E}">
        <p14:creationId xmlns:p14="http://schemas.microsoft.com/office/powerpoint/2010/main" val="189701703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9"/>
            <a:ext cx="8712968" cy="4824535"/>
          </a:xfrm>
        </p:spPr>
        <p:txBody>
          <a:bodyPr>
            <a:normAutofit/>
          </a:bodyPr>
          <a:lstStyle/>
          <a:p>
            <a:r>
              <a:rPr lang="en-GB" sz="2100" dirty="0" smtClean="0"/>
              <a:t>All website are structures online in different ways, stacked by goods, ranked in order of sales, separated into sales, support, demonstration, contact etc. Some have site maps, some have every link on one Page, some even have just one page.</a:t>
            </a:r>
          </a:p>
          <a:p>
            <a:r>
              <a:rPr lang="en-GB" sz="2100" b="1" dirty="0" smtClean="0"/>
              <a:t>Task 18 – D1.2 </a:t>
            </a:r>
            <a:r>
              <a:rPr lang="en-GB" sz="2100" dirty="0" smtClean="0"/>
              <a:t>– Define the business structure of a corporate website and explain how this structure meets the needs of the target audience.</a:t>
            </a:r>
          </a:p>
          <a:p>
            <a:r>
              <a:rPr lang="en-GB" sz="2100" dirty="0" smtClean="0"/>
              <a:t>You will need to draw up and explain how a business. You will also need to create </a:t>
            </a:r>
            <a:r>
              <a:rPr lang="en-GB" sz="2100" dirty="0"/>
              <a:t>an outline site plan to show the </a:t>
            </a:r>
            <a:r>
              <a:rPr lang="en-GB" sz="2100" dirty="0" smtClean="0"/>
              <a:t>structure. Take into consideration the W3C needs defined within the pages.</a:t>
            </a:r>
          </a:p>
          <a:p>
            <a:r>
              <a:rPr lang="en-GB" sz="2100" b="1" dirty="0" smtClean="0"/>
              <a:t>Task 19 – D1.2 </a:t>
            </a:r>
            <a:r>
              <a:rPr lang="en-GB" sz="2100" dirty="0" smtClean="0"/>
              <a:t>– Define and illustrate the navigation structure, the site </a:t>
            </a:r>
            <a:r>
              <a:rPr lang="en-GB" sz="2100" dirty="0" smtClean="0"/>
              <a:t>map, W3C considerations and </a:t>
            </a:r>
            <a:r>
              <a:rPr lang="en-GB" sz="2100" dirty="0" smtClean="0"/>
              <a:t>style template of a corporate website.</a:t>
            </a:r>
          </a:p>
          <a:p>
            <a:endParaRPr lang="en-GB" sz="2100" dirty="0"/>
          </a:p>
        </p:txBody>
      </p:sp>
      <p:sp>
        <p:nvSpPr>
          <p:cNvPr id="4" name="Rectangle 2"/>
          <p:cNvSpPr txBox="1">
            <a:spLocks noChangeArrowheads="1"/>
          </p:cNvSpPr>
          <p:nvPr/>
        </p:nvSpPr>
        <p:spPr>
          <a:xfrm>
            <a:off x="179512" y="116632"/>
            <a:ext cx="8784976" cy="724917"/>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200" dirty="0" smtClean="0"/>
              <a:t>D1.2 – Implications of e-commerce – Benefits and Drawbacks</a:t>
            </a:r>
          </a:p>
        </p:txBody>
      </p:sp>
      <p:graphicFrame>
        <p:nvGraphicFramePr>
          <p:cNvPr id="3" name="Table 2"/>
          <p:cNvGraphicFramePr>
            <a:graphicFrameLocks noGrp="1"/>
          </p:cNvGraphicFramePr>
          <p:nvPr>
            <p:extLst>
              <p:ext uri="{D42A27DB-BD31-4B8C-83A1-F6EECF244321}">
                <p14:modId xmlns:p14="http://schemas.microsoft.com/office/powerpoint/2010/main" val="2616733044"/>
              </p:ext>
            </p:extLst>
          </p:nvPr>
        </p:nvGraphicFramePr>
        <p:xfrm>
          <a:off x="323528" y="5866472"/>
          <a:ext cx="8640960" cy="370840"/>
        </p:xfrm>
        <a:graphic>
          <a:graphicData uri="http://schemas.openxmlformats.org/drawingml/2006/table">
            <a:tbl>
              <a:tblPr firstRow="1" bandRow="1">
                <a:tableStyleId>{5C22544A-7EE6-4342-B048-85BDC9FD1C3A}</a:tableStyleId>
              </a:tblPr>
              <a:tblGrid>
                <a:gridCol w="2554719"/>
                <a:gridCol w="1765761"/>
                <a:gridCol w="1872208"/>
                <a:gridCol w="2448272"/>
              </a:tblGrid>
              <a:tr h="370840">
                <a:tc>
                  <a:txBody>
                    <a:bodyPr/>
                    <a:lstStyle/>
                    <a:p>
                      <a:r>
                        <a:rPr lang="en-GB" dirty="0" smtClean="0"/>
                        <a:t>Navigation Structure</a:t>
                      </a:r>
                      <a:endParaRPr lang="en-GB" dirty="0"/>
                    </a:p>
                  </a:txBody>
                  <a:tcPr/>
                </a:tc>
                <a:tc>
                  <a:txBody>
                    <a:bodyPr/>
                    <a:lstStyle/>
                    <a:p>
                      <a:r>
                        <a:rPr lang="en-GB" dirty="0" smtClean="0"/>
                        <a:t>Site map</a:t>
                      </a:r>
                      <a:endParaRPr lang="en-GB" dirty="0"/>
                    </a:p>
                  </a:txBody>
                  <a:tcPr/>
                </a:tc>
                <a:tc>
                  <a:txBody>
                    <a:bodyPr/>
                    <a:lstStyle/>
                    <a:p>
                      <a:r>
                        <a:rPr lang="en-GB" dirty="0" err="1" smtClean="0"/>
                        <a:t>Housestyle</a:t>
                      </a:r>
                      <a:endParaRPr lang="en-GB" dirty="0"/>
                    </a:p>
                  </a:txBody>
                  <a:tcPr/>
                </a:tc>
                <a:tc>
                  <a:txBody>
                    <a:bodyPr/>
                    <a:lstStyle/>
                    <a:p>
                      <a:r>
                        <a:rPr lang="en-GB" dirty="0" smtClean="0"/>
                        <a:t>W3C Considerations</a:t>
                      </a:r>
                      <a:endParaRPr lang="en-GB" dirty="0"/>
                    </a:p>
                  </a:txBody>
                  <a:tcPr/>
                </a:tc>
              </a:tr>
            </a:tbl>
          </a:graphicData>
        </a:graphic>
      </p:graphicFrame>
    </p:spTree>
    <p:extLst>
      <p:ext uri="{BB962C8B-B14F-4D97-AF65-F5344CB8AC3E}">
        <p14:creationId xmlns:p14="http://schemas.microsoft.com/office/powerpoint/2010/main" val="9056999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9"/>
            <a:ext cx="8712968" cy="5256584"/>
          </a:xfrm>
        </p:spPr>
        <p:txBody>
          <a:bodyPr>
            <a:normAutofit fontScale="92500" lnSpcReduction="10000"/>
          </a:bodyPr>
          <a:lstStyle/>
          <a:p>
            <a:r>
              <a:rPr lang="en-GB" sz="2400" dirty="0" smtClean="0"/>
              <a:t>All sites have their own way of promotion their goods or funding their presence by promoting others. You will need to research the methods your chosen corporation uses to promote their products on the internet.</a:t>
            </a:r>
          </a:p>
          <a:p>
            <a:r>
              <a:rPr lang="en-GB" sz="2400" dirty="0" smtClean="0"/>
              <a:t>Evidence should be shown of the research and should include a discussed range of:</a:t>
            </a:r>
          </a:p>
          <a:p>
            <a:pPr lvl="1"/>
            <a:r>
              <a:rPr lang="en-GB" sz="2400" dirty="0" smtClean="0"/>
              <a:t>Visual presentation</a:t>
            </a:r>
          </a:p>
          <a:p>
            <a:pPr lvl="1"/>
            <a:r>
              <a:rPr lang="en-GB" sz="2400" dirty="0" smtClean="0"/>
              <a:t>Banner Ads</a:t>
            </a:r>
          </a:p>
          <a:p>
            <a:pPr lvl="1"/>
            <a:r>
              <a:rPr lang="en-GB" sz="2400" dirty="0" smtClean="0"/>
              <a:t>Pop-ups</a:t>
            </a:r>
          </a:p>
          <a:p>
            <a:pPr lvl="1"/>
            <a:r>
              <a:rPr lang="en-GB" sz="2400" dirty="0" smtClean="0"/>
              <a:t>Email Marketing</a:t>
            </a:r>
          </a:p>
          <a:p>
            <a:pPr lvl="1"/>
            <a:r>
              <a:rPr lang="en-GB" sz="2400" dirty="0" smtClean="0"/>
              <a:t>SEO and SEM</a:t>
            </a:r>
          </a:p>
          <a:p>
            <a:r>
              <a:rPr lang="en-GB" sz="2400" dirty="0" smtClean="0"/>
              <a:t>You will also need to explain and evidence </a:t>
            </a:r>
            <a:r>
              <a:rPr lang="en-GB" sz="2400" dirty="0"/>
              <a:t>how it is </a:t>
            </a:r>
            <a:r>
              <a:rPr lang="en-GB" sz="2400" dirty="0" smtClean="0"/>
              <a:t>hosted by evidencing domain tools </a:t>
            </a:r>
            <a:r>
              <a:rPr lang="en-GB" sz="2400" dirty="0" smtClean="0">
                <a:hlinkClick r:id="rId2"/>
              </a:rPr>
              <a:t>here</a:t>
            </a:r>
            <a:r>
              <a:rPr lang="en-GB" sz="2400" dirty="0" smtClean="0"/>
              <a:t>.</a:t>
            </a:r>
          </a:p>
          <a:p>
            <a:r>
              <a:rPr lang="en-GB" sz="2400" b="1" dirty="0" smtClean="0"/>
              <a:t>Task 20 – D1.3 –</a:t>
            </a:r>
            <a:r>
              <a:rPr lang="en-GB" sz="2400" dirty="0" smtClean="0"/>
              <a:t> Produce a report on how a company promotes its goods and services via internet means.</a:t>
            </a:r>
          </a:p>
        </p:txBody>
      </p:sp>
      <p:sp>
        <p:nvSpPr>
          <p:cNvPr id="4" name="Rectangle 2"/>
          <p:cNvSpPr txBox="1">
            <a:spLocks noChangeArrowheads="1"/>
          </p:cNvSpPr>
          <p:nvPr/>
        </p:nvSpPr>
        <p:spPr>
          <a:xfrm>
            <a:off x="179512" y="116632"/>
            <a:ext cx="8784976" cy="724917"/>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200" dirty="0" smtClean="0"/>
              <a:t>D1.3 – Implications of e-commerce – Marketing and Promotion</a:t>
            </a:r>
          </a:p>
        </p:txBody>
      </p:sp>
    </p:spTree>
    <p:extLst>
      <p:ext uri="{BB962C8B-B14F-4D97-AF65-F5344CB8AC3E}">
        <p14:creationId xmlns:p14="http://schemas.microsoft.com/office/powerpoint/2010/main" val="20450959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7"/>
            <a:ext cx="8712968" cy="5184576"/>
          </a:xfrm>
        </p:spPr>
        <p:txBody>
          <a:bodyPr>
            <a:noAutofit/>
          </a:bodyPr>
          <a:lstStyle/>
          <a:p>
            <a:r>
              <a:rPr lang="en-GB" sz="1800" b="1" dirty="0" smtClean="0"/>
              <a:t>P4 - </a:t>
            </a:r>
            <a:r>
              <a:rPr lang="en-GB" sz="1800" dirty="0" smtClean="0"/>
              <a:t>The </a:t>
            </a:r>
            <a:r>
              <a:rPr lang="en-GB" sz="1800" dirty="0"/>
              <a:t>assessment criterion </a:t>
            </a:r>
            <a:r>
              <a:rPr lang="en-GB" sz="1800" b="1" dirty="0"/>
              <a:t>P4</a:t>
            </a:r>
            <a:r>
              <a:rPr lang="en-GB" sz="1800" dirty="0"/>
              <a:t> could be evidenced by the use of a report, leaflet or presentation delivered by the learner that could be supported by tutor observation and/or recorded evidence. The learner is required to review and explain the different regulations to include legislation that affect e-commerce websites. They must briefly cover all of the legislation and regulations outlined in the teaching content, explaining what they are and their purpose. </a:t>
            </a:r>
          </a:p>
          <a:p>
            <a:r>
              <a:rPr lang="en-GB" sz="1800" b="1" dirty="0" smtClean="0"/>
              <a:t>P5 - </a:t>
            </a:r>
            <a:r>
              <a:rPr lang="en-GB" sz="1800" dirty="0" smtClean="0"/>
              <a:t>The </a:t>
            </a:r>
            <a:r>
              <a:rPr lang="en-GB" sz="1800" dirty="0"/>
              <a:t>assessment criterion </a:t>
            </a:r>
            <a:r>
              <a:rPr lang="en-GB" sz="1800" b="1" dirty="0"/>
              <a:t>P5</a:t>
            </a:r>
            <a:r>
              <a:rPr lang="en-GB" sz="1800" dirty="0"/>
              <a:t> could be evidenced by the use of a report, leaflet or presentation delivered by the learner that could be supported by tutor observation and/or recorded evidence. The learner is required to examine the social implications of an e-commerce society and must explain at least four social implications that e-commerce has on society. </a:t>
            </a:r>
          </a:p>
          <a:p>
            <a:r>
              <a:rPr lang="en-GB" sz="1800" b="1" dirty="0" smtClean="0"/>
              <a:t>D1 - </a:t>
            </a:r>
            <a:r>
              <a:rPr lang="en-GB" sz="1800" dirty="0" smtClean="0"/>
              <a:t>The </a:t>
            </a:r>
            <a:r>
              <a:rPr lang="en-GB" sz="1800" dirty="0"/>
              <a:t>distinction criterion </a:t>
            </a:r>
            <a:r>
              <a:rPr lang="en-GB" sz="1800" b="1" dirty="0"/>
              <a:t>D1</a:t>
            </a:r>
            <a:r>
              <a:rPr lang="en-GB" sz="1800" dirty="0"/>
              <a:t> can be evidenced by the learner providing a comprehensive comparison of the benefits and drawbacks of e-commerce to an organisation. Learners must include all of the benefits and drawbacks outlined in the teaching content and expand on these. </a:t>
            </a:r>
          </a:p>
        </p:txBody>
      </p:sp>
      <p:sp>
        <p:nvSpPr>
          <p:cNvPr id="3" name="Title 2"/>
          <p:cNvSpPr>
            <a:spLocks noGrp="1"/>
          </p:cNvSpPr>
          <p:nvPr>
            <p:ph type="title"/>
          </p:nvPr>
        </p:nvSpPr>
        <p:spPr/>
        <p:txBody>
          <a:bodyPr>
            <a:normAutofit/>
          </a:bodyPr>
          <a:lstStyle/>
          <a:p>
            <a:r>
              <a:rPr lang="en-GB" dirty="0"/>
              <a:t>Assessment Criterion </a:t>
            </a:r>
            <a:r>
              <a:rPr lang="en-GB" dirty="0" smtClean="0"/>
              <a:t>P4, P5, D1 </a:t>
            </a:r>
            <a:endParaRPr lang="en-GB" dirty="0"/>
          </a:p>
        </p:txBody>
      </p:sp>
    </p:spTree>
    <p:extLst>
      <p:ext uri="{BB962C8B-B14F-4D97-AF65-F5344CB8AC3E}">
        <p14:creationId xmlns:p14="http://schemas.microsoft.com/office/powerpoint/2010/main" val="73246321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1" y="841549"/>
            <a:ext cx="5544616" cy="5395764"/>
          </a:xfrm>
        </p:spPr>
        <p:txBody>
          <a:bodyPr>
            <a:noAutofit/>
          </a:bodyPr>
          <a:lstStyle/>
          <a:p>
            <a:pPr marL="109728" indent="0">
              <a:buNone/>
            </a:pPr>
            <a:r>
              <a:rPr lang="en-GB" sz="1500" dirty="0" smtClean="0"/>
              <a:t>Obviously companies have gone online and have made use of their sites, it is rare for a company to withdraw their internet services. Using your chosen company discuss under the following terms, the benefits and drawbacks to the company of their web presence.</a:t>
            </a:r>
            <a:endParaRPr lang="en-GB" sz="1500" dirty="0"/>
          </a:p>
          <a:p>
            <a:r>
              <a:rPr lang="en-GB" sz="1500" b="1" dirty="0" smtClean="0"/>
              <a:t>Benefits </a:t>
            </a:r>
            <a:endParaRPr lang="en-GB" sz="1500" dirty="0"/>
          </a:p>
          <a:p>
            <a:pPr lvl="1"/>
            <a:r>
              <a:rPr lang="en-GB" sz="1500" dirty="0" smtClean="0"/>
              <a:t>wider </a:t>
            </a:r>
            <a:r>
              <a:rPr lang="en-GB" sz="1500" dirty="0"/>
              <a:t>target </a:t>
            </a:r>
            <a:r>
              <a:rPr lang="en-GB" sz="1500" dirty="0" smtClean="0"/>
              <a:t>audience</a:t>
            </a:r>
            <a:endParaRPr lang="en-GB" sz="1500" dirty="0"/>
          </a:p>
          <a:p>
            <a:pPr lvl="1"/>
            <a:r>
              <a:rPr lang="en-GB" sz="1500" dirty="0" smtClean="0"/>
              <a:t>more competitive</a:t>
            </a:r>
            <a:endParaRPr lang="en-GB" sz="1500" dirty="0"/>
          </a:p>
          <a:p>
            <a:pPr lvl="1"/>
            <a:r>
              <a:rPr lang="en-GB" sz="1500" dirty="0" smtClean="0"/>
              <a:t>easier </a:t>
            </a:r>
            <a:r>
              <a:rPr lang="en-GB" sz="1500" dirty="0"/>
              <a:t>stock </a:t>
            </a:r>
            <a:r>
              <a:rPr lang="en-GB" sz="1500" dirty="0" smtClean="0"/>
              <a:t>control</a:t>
            </a:r>
            <a:endParaRPr lang="en-GB" sz="1500" dirty="0"/>
          </a:p>
          <a:p>
            <a:pPr lvl="1"/>
            <a:r>
              <a:rPr lang="en-GB" sz="1500" dirty="0"/>
              <a:t>r</a:t>
            </a:r>
            <a:r>
              <a:rPr lang="en-GB" sz="1500" dirty="0" smtClean="0"/>
              <a:t>educed overheads</a:t>
            </a:r>
            <a:endParaRPr lang="en-GB" sz="1500" dirty="0"/>
          </a:p>
          <a:p>
            <a:pPr lvl="1"/>
            <a:r>
              <a:rPr lang="en-GB" sz="1500" dirty="0" smtClean="0"/>
              <a:t>immediate </a:t>
            </a:r>
            <a:r>
              <a:rPr lang="en-GB" sz="1500" dirty="0"/>
              <a:t>stock/availability </a:t>
            </a:r>
            <a:r>
              <a:rPr lang="en-GB" sz="1500" dirty="0" smtClean="0"/>
              <a:t>check</a:t>
            </a:r>
            <a:endParaRPr lang="en-GB" sz="1500" dirty="0"/>
          </a:p>
          <a:p>
            <a:pPr lvl="1"/>
            <a:r>
              <a:rPr lang="en-GB" sz="1500" dirty="0" smtClean="0"/>
              <a:t>access </a:t>
            </a:r>
            <a:r>
              <a:rPr lang="en-GB" sz="1500" dirty="0"/>
              <a:t>to goods </a:t>
            </a:r>
            <a:r>
              <a:rPr lang="en-GB" sz="1500" dirty="0" smtClean="0"/>
              <a:t>globally</a:t>
            </a:r>
            <a:endParaRPr lang="en-GB" sz="1500" dirty="0"/>
          </a:p>
          <a:p>
            <a:pPr lvl="1"/>
            <a:r>
              <a:rPr lang="en-GB" sz="1500" dirty="0" smtClean="0"/>
              <a:t>price comparison</a:t>
            </a:r>
            <a:endParaRPr lang="en-GB" sz="1500" dirty="0"/>
          </a:p>
          <a:p>
            <a:r>
              <a:rPr lang="en-GB" sz="1500" b="1" dirty="0"/>
              <a:t>Drawbacks </a:t>
            </a:r>
            <a:endParaRPr lang="en-GB" sz="1500" dirty="0"/>
          </a:p>
          <a:p>
            <a:pPr lvl="1"/>
            <a:r>
              <a:rPr lang="en-GB" sz="1500" dirty="0" smtClean="0"/>
              <a:t>fraud</a:t>
            </a:r>
            <a:endParaRPr lang="en-GB" sz="1500" dirty="0"/>
          </a:p>
          <a:p>
            <a:pPr lvl="1"/>
            <a:r>
              <a:rPr lang="en-GB" sz="1500" dirty="0" smtClean="0"/>
              <a:t>delivery issues</a:t>
            </a:r>
            <a:endParaRPr lang="en-GB" sz="1500" dirty="0"/>
          </a:p>
          <a:p>
            <a:pPr lvl="1"/>
            <a:r>
              <a:rPr lang="en-GB" sz="1500" dirty="0" smtClean="0"/>
              <a:t>internet access</a:t>
            </a:r>
            <a:endParaRPr lang="en-GB" sz="1500" dirty="0"/>
          </a:p>
          <a:p>
            <a:pPr lvl="1"/>
            <a:r>
              <a:rPr lang="en-GB" sz="1500" dirty="0" smtClean="0"/>
              <a:t>choice</a:t>
            </a:r>
            <a:endParaRPr lang="en-GB" sz="1500" dirty="0"/>
          </a:p>
          <a:p>
            <a:pPr lvl="1"/>
            <a:r>
              <a:rPr lang="en-GB" sz="1500" dirty="0" smtClean="0"/>
              <a:t>increased returns</a:t>
            </a:r>
          </a:p>
          <a:p>
            <a:pPr marL="109728" indent="0">
              <a:buNone/>
            </a:pPr>
            <a:r>
              <a:rPr lang="en-GB" sz="1500" b="1" dirty="0" smtClean="0"/>
              <a:t>D1.4 – Task 21</a:t>
            </a:r>
            <a:r>
              <a:rPr lang="en-GB" sz="1500" dirty="0" smtClean="0"/>
              <a:t> </a:t>
            </a:r>
            <a:r>
              <a:rPr lang="en-GB" sz="1500" dirty="0"/>
              <a:t>- Compare the benefits and drawbacks of e-commerce to </a:t>
            </a:r>
            <a:r>
              <a:rPr lang="en-GB" sz="1500" dirty="0" smtClean="0"/>
              <a:t>an Organisation</a:t>
            </a:r>
            <a:r>
              <a:rPr lang="en-GB" sz="1500" dirty="0"/>
              <a:t>.</a:t>
            </a:r>
            <a:endParaRPr lang="en-GB" sz="1500" dirty="0">
              <a:solidFill>
                <a:schemeClr val="dk1"/>
              </a:solidFill>
            </a:endParaRPr>
          </a:p>
        </p:txBody>
      </p:sp>
      <p:sp>
        <p:nvSpPr>
          <p:cNvPr id="5" name="Rectangle 2"/>
          <p:cNvSpPr txBox="1">
            <a:spLocks noChangeArrowheads="1"/>
          </p:cNvSpPr>
          <p:nvPr/>
        </p:nvSpPr>
        <p:spPr>
          <a:xfrm>
            <a:off x="179512" y="116632"/>
            <a:ext cx="8784976" cy="724917"/>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200" dirty="0" smtClean="0"/>
              <a:t>D1.4 – Implications of e-commerce – Benefits and Drawbacks</a:t>
            </a:r>
          </a:p>
        </p:txBody>
      </p:sp>
      <p:pic>
        <p:nvPicPr>
          <p:cNvPr id="1026" name="Picture 2">
            <a:hlinkClick r:id="rId2"/>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4542" t="6854" r="14745" b="4741"/>
          <a:stretch/>
        </p:blipFill>
        <p:spPr bwMode="auto">
          <a:xfrm>
            <a:off x="5959453" y="862484"/>
            <a:ext cx="3036666" cy="2134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12998" t="1050" r="39599" b="6010"/>
          <a:stretch/>
        </p:blipFill>
        <p:spPr bwMode="auto">
          <a:xfrm>
            <a:off x="6084168" y="3111493"/>
            <a:ext cx="2880321" cy="3175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6913791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712968" cy="5616623"/>
          </a:xfrm>
        </p:spPr>
        <p:txBody>
          <a:bodyPr>
            <a:normAutofit/>
          </a:bodyPr>
          <a:lstStyle/>
          <a:p>
            <a:pPr marL="109728" indent="0">
              <a:buNone/>
            </a:pPr>
            <a:r>
              <a:rPr lang="en-GB" sz="1600" b="1" dirty="0" smtClean="0"/>
              <a:t>Task </a:t>
            </a:r>
            <a:r>
              <a:rPr lang="en-GB" sz="1600" b="1" dirty="0"/>
              <a:t>1 – P4.1</a:t>
            </a:r>
            <a:r>
              <a:rPr lang="en-GB" sz="1600" dirty="0"/>
              <a:t> - Produce a </a:t>
            </a:r>
            <a:r>
              <a:rPr lang="en-GB" sz="1600" b="1" dirty="0"/>
              <a:t>report</a:t>
            </a:r>
            <a:r>
              <a:rPr lang="en-GB" sz="1600" dirty="0"/>
              <a:t> describing the risks and the measures employees/employers need to consider when dealing within data held</a:t>
            </a:r>
          </a:p>
          <a:p>
            <a:pPr marL="109728" indent="0">
              <a:buNone/>
            </a:pPr>
            <a:r>
              <a:rPr lang="en-GB" sz="1600" b="1" dirty="0" smtClean="0"/>
              <a:t>Task </a:t>
            </a:r>
            <a:r>
              <a:rPr lang="en-GB" sz="1600" b="1" dirty="0"/>
              <a:t>2 – P4.2 </a:t>
            </a:r>
            <a:r>
              <a:rPr lang="en-GB" sz="1600" dirty="0"/>
              <a:t>- Produce a </a:t>
            </a:r>
            <a:r>
              <a:rPr lang="en-GB" sz="1600" b="1" dirty="0"/>
              <a:t>report</a:t>
            </a:r>
            <a:r>
              <a:rPr lang="en-GB" sz="1600" dirty="0"/>
              <a:t> describing how employees/employers are obliged to provide information to interested parties </a:t>
            </a:r>
          </a:p>
          <a:p>
            <a:pPr marL="109728" indent="0">
              <a:buNone/>
            </a:pPr>
            <a:r>
              <a:rPr lang="en-GB" sz="1600" b="1" dirty="0" smtClean="0"/>
              <a:t>Task </a:t>
            </a:r>
            <a:r>
              <a:rPr lang="en-GB" sz="1600" b="1" dirty="0"/>
              <a:t>3 – P4.3 </a:t>
            </a:r>
            <a:r>
              <a:rPr lang="en-GB" sz="1600" dirty="0"/>
              <a:t>- Produce a </a:t>
            </a:r>
            <a:r>
              <a:rPr lang="en-GB" sz="1600" b="1" dirty="0"/>
              <a:t>report</a:t>
            </a:r>
            <a:r>
              <a:rPr lang="en-GB" sz="1600" dirty="0"/>
              <a:t> describing the risks and the measures employees/employers need to take to prevent illegal use of resources.</a:t>
            </a:r>
          </a:p>
          <a:p>
            <a:pPr marL="109728" indent="0">
              <a:buNone/>
            </a:pPr>
            <a:r>
              <a:rPr lang="en-GB" sz="1600" b="1" dirty="0" smtClean="0"/>
              <a:t>Task </a:t>
            </a:r>
            <a:r>
              <a:rPr lang="en-GB" sz="1600" b="1" dirty="0"/>
              <a:t>4 – P4.4</a:t>
            </a:r>
            <a:r>
              <a:rPr lang="en-GB" sz="1600" dirty="0"/>
              <a:t> - Produce a </a:t>
            </a:r>
            <a:r>
              <a:rPr lang="en-GB" sz="1600" b="1" dirty="0"/>
              <a:t>report</a:t>
            </a:r>
            <a:r>
              <a:rPr lang="en-GB" sz="1600" dirty="0"/>
              <a:t> describing the Computer Misuse Act, and what protections for e-commerce companies it provides.</a:t>
            </a:r>
          </a:p>
          <a:p>
            <a:pPr marL="109728" indent="0">
              <a:buNone/>
            </a:pPr>
            <a:r>
              <a:rPr lang="en-GB" sz="1600" b="1" dirty="0" smtClean="0"/>
              <a:t>Task </a:t>
            </a:r>
            <a:r>
              <a:rPr lang="en-GB" sz="1600" b="1" dirty="0"/>
              <a:t>5 – P4.5</a:t>
            </a:r>
            <a:r>
              <a:rPr lang="en-GB" sz="1600" dirty="0"/>
              <a:t> - Produce a </a:t>
            </a:r>
            <a:r>
              <a:rPr lang="en-GB" sz="1600" b="1" dirty="0"/>
              <a:t>report</a:t>
            </a:r>
            <a:r>
              <a:rPr lang="en-GB" sz="1600" dirty="0"/>
              <a:t> describing the Consumer Credit Act, and what protections for e-commerce companies it provides.</a:t>
            </a:r>
          </a:p>
          <a:p>
            <a:pPr marL="109728" indent="0">
              <a:buNone/>
            </a:pPr>
            <a:r>
              <a:rPr lang="en-GB" sz="1600" b="1" dirty="0" smtClean="0"/>
              <a:t>Task </a:t>
            </a:r>
            <a:r>
              <a:rPr lang="en-GB" sz="1600" b="1" dirty="0"/>
              <a:t>6 – P4.6</a:t>
            </a:r>
            <a:r>
              <a:rPr lang="en-GB" sz="1600" dirty="0"/>
              <a:t> - Produce a </a:t>
            </a:r>
            <a:r>
              <a:rPr lang="en-GB" sz="1600" b="1" dirty="0"/>
              <a:t>report</a:t>
            </a:r>
            <a:r>
              <a:rPr lang="en-GB" sz="1600" dirty="0"/>
              <a:t> describing the Consumer Protection Regulations, and what protections for e-commerce customers it provides.</a:t>
            </a:r>
          </a:p>
          <a:p>
            <a:pPr marL="109728" indent="0">
              <a:buNone/>
            </a:pPr>
            <a:r>
              <a:rPr lang="en-GB" sz="1600" b="1" dirty="0" smtClean="0"/>
              <a:t>Task </a:t>
            </a:r>
            <a:r>
              <a:rPr lang="en-GB" sz="1600" b="1" dirty="0"/>
              <a:t>7 – P4.7</a:t>
            </a:r>
            <a:r>
              <a:rPr lang="en-GB" sz="1600" dirty="0"/>
              <a:t> - Produce a </a:t>
            </a:r>
            <a:r>
              <a:rPr lang="en-GB" sz="1600" b="1" dirty="0"/>
              <a:t>report</a:t>
            </a:r>
            <a:r>
              <a:rPr lang="en-GB" sz="1600" dirty="0"/>
              <a:t> describing the Trading Standards needs and what protections for e-commerce customers it provides.</a:t>
            </a:r>
          </a:p>
          <a:p>
            <a:pPr marL="109728" indent="0">
              <a:buNone/>
            </a:pPr>
            <a:r>
              <a:rPr lang="en-GB" sz="1600" b="1" dirty="0" smtClean="0"/>
              <a:t>Task </a:t>
            </a:r>
            <a:r>
              <a:rPr lang="en-GB" sz="1600" b="1" dirty="0"/>
              <a:t>8 – P4.8</a:t>
            </a:r>
            <a:r>
              <a:rPr lang="en-GB" sz="1600" dirty="0"/>
              <a:t> - Produce a </a:t>
            </a:r>
            <a:r>
              <a:rPr lang="en-GB" sz="1600" b="1" dirty="0"/>
              <a:t>report</a:t>
            </a:r>
            <a:r>
              <a:rPr lang="en-GB" sz="1600" dirty="0"/>
              <a:t> describing the Trading Standards needs and what protections for e-commerce customers it provides.</a:t>
            </a:r>
          </a:p>
          <a:p>
            <a:pPr marL="109728" indent="0">
              <a:buNone/>
            </a:pPr>
            <a:r>
              <a:rPr lang="en-GB" sz="1600" b="1" dirty="0" smtClean="0"/>
              <a:t>Task </a:t>
            </a:r>
            <a:r>
              <a:rPr lang="en-GB" sz="1600" b="1" dirty="0"/>
              <a:t>9 – P5.1 – </a:t>
            </a:r>
            <a:r>
              <a:rPr lang="en-GB" sz="1600" dirty="0"/>
              <a:t>Describe the Social Benefits for Companies in terms of Marketing in having an On-Line presence.</a:t>
            </a:r>
          </a:p>
          <a:p>
            <a:pPr marL="109728" indent="0">
              <a:buNone/>
            </a:pPr>
            <a:r>
              <a:rPr lang="en-GB" sz="1600" b="1" dirty="0" smtClean="0"/>
              <a:t>Task </a:t>
            </a:r>
            <a:r>
              <a:rPr lang="en-GB" sz="1600" b="1" dirty="0"/>
              <a:t>10 – P5.2 – </a:t>
            </a:r>
            <a:r>
              <a:rPr lang="en-GB" sz="1600" dirty="0"/>
              <a:t>Describe the Social Benefits for Companies in terms of Business Functions in having an On-Line presence.</a:t>
            </a:r>
          </a:p>
        </p:txBody>
      </p:sp>
      <p:sp>
        <p:nvSpPr>
          <p:cNvPr id="3" name="Title 2"/>
          <p:cNvSpPr>
            <a:spLocks noGrp="1"/>
          </p:cNvSpPr>
          <p:nvPr>
            <p:ph type="title"/>
          </p:nvPr>
        </p:nvSpPr>
        <p:spPr>
          <a:xfrm>
            <a:off x="230832" y="116632"/>
            <a:ext cx="8733656" cy="648072"/>
          </a:xfrm>
        </p:spPr>
        <p:txBody>
          <a:bodyPr>
            <a:normAutofit/>
          </a:bodyPr>
          <a:lstStyle/>
          <a:p>
            <a:r>
              <a:rPr lang="en-GB" sz="3200" dirty="0" smtClean="0"/>
              <a:t>Task List</a:t>
            </a:r>
            <a:endParaRPr lang="en-GB" sz="3200" dirty="0"/>
          </a:p>
        </p:txBody>
      </p:sp>
    </p:spTree>
    <p:extLst>
      <p:ext uri="{BB962C8B-B14F-4D97-AF65-F5344CB8AC3E}">
        <p14:creationId xmlns:p14="http://schemas.microsoft.com/office/powerpoint/2010/main" val="180641052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80728"/>
            <a:ext cx="8784976" cy="5400600"/>
          </a:xfrm>
        </p:spPr>
        <p:txBody>
          <a:bodyPr>
            <a:noAutofit/>
          </a:bodyPr>
          <a:lstStyle/>
          <a:p>
            <a:pPr marL="109728" indent="0">
              <a:buNone/>
            </a:pPr>
            <a:r>
              <a:rPr lang="en-GB" sz="1500" b="1" dirty="0" smtClean="0"/>
              <a:t>Task </a:t>
            </a:r>
            <a:r>
              <a:rPr lang="en-GB" sz="1500" b="1" dirty="0"/>
              <a:t>11 – P5.3 </a:t>
            </a:r>
            <a:r>
              <a:rPr lang="en-GB" sz="1500" dirty="0"/>
              <a:t>– Describe the Social Benefits for Companies in terms of Customer Benefits in having an On-Line presence.</a:t>
            </a:r>
          </a:p>
          <a:p>
            <a:pPr marL="109728" indent="0">
              <a:buNone/>
            </a:pPr>
            <a:r>
              <a:rPr lang="en-GB" sz="1500" b="1" dirty="0" smtClean="0"/>
              <a:t>Task </a:t>
            </a:r>
            <a:r>
              <a:rPr lang="en-GB" sz="1500" b="1" dirty="0"/>
              <a:t>12 – P5.4 </a:t>
            </a:r>
            <a:r>
              <a:rPr lang="en-GB" sz="1500" dirty="0"/>
              <a:t>– Describe the Social Negatives for Companies in terms of Changing Business Methods in having an On-Line </a:t>
            </a:r>
            <a:r>
              <a:rPr lang="en-GB" sz="1500" dirty="0" smtClean="0"/>
              <a:t>presence.</a:t>
            </a:r>
          </a:p>
          <a:p>
            <a:pPr marL="109728" indent="0">
              <a:buNone/>
            </a:pPr>
            <a:r>
              <a:rPr lang="en-GB" sz="1500" b="1" dirty="0" smtClean="0"/>
              <a:t>Task </a:t>
            </a:r>
            <a:r>
              <a:rPr lang="en-GB" sz="1500" b="1" dirty="0"/>
              <a:t>13 – P5.5 – </a:t>
            </a:r>
            <a:r>
              <a:rPr lang="en-GB" sz="1500" dirty="0"/>
              <a:t>Describe the Social Negatives for Companies in terms of Changing Business Methods in having an On-Line presence.</a:t>
            </a:r>
          </a:p>
          <a:p>
            <a:pPr marL="109728" indent="0">
              <a:buNone/>
            </a:pPr>
            <a:r>
              <a:rPr lang="en-GB" sz="1500" b="1" dirty="0" smtClean="0"/>
              <a:t>Task </a:t>
            </a:r>
            <a:r>
              <a:rPr lang="en-GB" sz="1500" b="1" dirty="0"/>
              <a:t>14 – P5.6 – </a:t>
            </a:r>
            <a:r>
              <a:rPr lang="en-GB" sz="1500" dirty="0"/>
              <a:t>Describe the Social Negatives for Companies in terms of Socialisation in having an On-Line presence.</a:t>
            </a:r>
          </a:p>
          <a:p>
            <a:pPr marL="109728" indent="0">
              <a:buNone/>
            </a:pPr>
            <a:r>
              <a:rPr lang="en-GB" sz="1500" b="1" dirty="0" smtClean="0"/>
              <a:t>Task </a:t>
            </a:r>
            <a:r>
              <a:rPr lang="en-GB" sz="1500" b="1" dirty="0"/>
              <a:t>15 – P5.7 – </a:t>
            </a:r>
            <a:r>
              <a:rPr lang="en-GB" sz="1500" dirty="0"/>
              <a:t>Describe the Social Negatives for Companies in terms of Employment changes in having an On-Line presence.</a:t>
            </a:r>
          </a:p>
          <a:p>
            <a:pPr marL="109728" indent="0">
              <a:buNone/>
            </a:pPr>
            <a:r>
              <a:rPr lang="en-GB" sz="1500" b="1" dirty="0" smtClean="0"/>
              <a:t>Task </a:t>
            </a:r>
            <a:r>
              <a:rPr lang="en-GB" sz="1500" b="1" dirty="0"/>
              <a:t>16 – P5.8 – </a:t>
            </a:r>
            <a:r>
              <a:rPr lang="en-GB" sz="1500" dirty="0"/>
              <a:t>Describe the Social Negatives for Companies in terms of Fraud in having an On-Line presence.</a:t>
            </a:r>
          </a:p>
          <a:p>
            <a:pPr marL="109728" indent="0">
              <a:buNone/>
            </a:pPr>
            <a:r>
              <a:rPr lang="en-GB" sz="1500" b="1" dirty="0" smtClean="0"/>
              <a:t>Task </a:t>
            </a:r>
            <a:r>
              <a:rPr lang="en-GB" sz="1500" b="1" dirty="0"/>
              <a:t>17 – D1.1 – </a:t>
            </a:r>
            <a:r>
              <a:rPr lang="en-GB" sz="1500" dirty="0"/>
              <a:t>Define the Purpose and Audience of a Business with a website presence.</a:t>
            </a:r>
          </a:p>
          <a:p>
            <a:pPr marL="109728" indent="0">
              <a:buNone/>
            </a:pPr>
            <a:r>
              <a:rPr lang="en-GB" sz="1500" b="1" dirty="0" smtClean="0"/>
              <a:t>Task </a:t>
            </a:r>
            <a:r>
              <a:rPr lang="en-GB" sz="1500" b="1" dirty="0"/>
              <a:t>18 – D1.2 </a:t>
            </a:r>
            <a:r>
              <a:rPr lang="en-GB" sz="1500" dirty="0"/>
              <a:t>– Define the business structure of a corporate website and explain how this structure meets the needs of the target audience.</a:t>
            </a:r>
          </a:p>
          <a:p>
            <a:pPr marL="109728" indent="0">
              <a:buNone/>
            </a:pPr>
            <a:r>
              <a:rPr lang="en-GB" sz="1500" b="1" dirty="0" smtClean="0">
                <a:latin typeface="+mj-lt"/>
              </a:rPr>
              <a:t>Task 19 – D1.2 – </a:t>
            </a:r>
            <a:r>
              <a:rPr lang="en-GB" sz="1500" dirty="0">
                <a:latin typeface="Lucida Sans Unicode (Body)"/>
              </a:rPr>
              <a:t>Define and illustrate the navigation structure, the site </a:t>
            </a:r>
            <a:r>
              <a:rPr lang="en-GB" sz="1500" dirty="0" smtClean="0">
                <a:latin typeface="Lucida Sans Unicode (Body)"/>
              </a:rPr>
              <a:t>map</a:t>
            </a:r>
            <a:r>
              <a:rPr lang="en-GB" sz="1600" dirty="0">
                <a:latin typeface="Lucida Sans Unicode (Body)"/>
              </a:rPr>
              <a:t> , W3C considerations</a:t>
            </a:r>
            <a:r>
              <a:rPr lang="en-GB" sz="1500" dirty="0" smtClean="0">
                <a:latin typeface="Lucida Sans Unicode (Body)"/>
              </a:rPr>
              <a:t> </a:t>
            </a:r>
            <a:r>
              <a:rPr lang="en-GB" sz="1500" dirty="0">
                <a:latin typeface="Lucida Sans Unicode (Body)"/>
              </a:rPr>
              <a:t>and style template of a corporate website.</a:t>
            </a:r>
          </a:p>
          <a:p>
            <a:pPr marL="109728" indent="0">
              <a:buNone/>
            </a:pPr>
            <a:r>
              <a:rPr lang="en-GB" sz="1500" b="1" dirty="0" smtClean="0"/>
              <a:t>Task </a:t>
            </a:r>
            <a:r>
              <a:rPr lang="en-GB" sz="1500" b="1" dirty="0"/>
              <a:t>20 – D1.3 –</a:t>
            </a:r>
            <a:r>
              <a:rPr lang="en-GB" sz="1500" dirty="0"/>
              <a:t> Produce a report on how a company promotes its goods and services via internet means.</a:t>
            </a:r>
          </a:p>
          <a:p>
            <a:pPr marL="109728" indent="0">
              <a:buNone/>
            </a:pPr>
            <a:r>
              <a:rPr lang="en-GB" sz="1500" b="1" dirty="0" smtClean="0"/>
              <a:t>D1.4 </a:t>
            </a:r>
            <a:r>
              <a:rPr lang="en-GB" sz="1500" b="1" dirty="0"/>
              <a:t>– Task 21</a:t>
            </a:r>
            <a:r>
              <a:rPr lang="en-GB" sz="1500" dirty="0"/>
              <a:t> - Compare the benefits and drawbacks of e-commerce to an Organisation</a:t>
            </a:r>
            <a:r>
              <a:rPr lang="en-GB" sz="1500" dirty="0" smtClean="0"/>
              <a:t>.</a:t>
            </a:r>
            <a:endParaRPr lang="en-GB" sz="1500" dirty="0"/>
          </a:p>
        </p:txBody>
      </p:sp>
      <p:sp>
        <p:nvSpPr>
          <p:cNvPr id="3" name="Title 2"/>
          <p:cNvSpPr>
            <a:spLocks noGrp="1"/>
          </p:cNvSpPr>
          <p:nvPr>
            <p:ph type="title"/>
          </p:nvPr>
        </p:nvSpPr>
        <p:spPr>
          <a:xfrm>
            <a:off x="179512" y="188640"/>
            <a:ext cx="8640960" cy="706090"/>
          </a:xfrm>
        </p:spPr>
        <p:txBody>
          <a:bodyPr>
            <a:normAutofit/>
          </a:bodyPr>
          <a:lstStyle/>
          <a:p>
            <a:r>
              <a:rPr lang="en-GB" dirty="0" smtClean="0"/>
              <a:t>Task List</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9"/>
            <a:ext cx="8712968" cy="5256584"/>
          </a:xfrm>
        </p:spPr>
        <p:txBody>
          <a:bodyPr>
            <a:normAutofit/>
          </a:bodyPr>
          <a:lstStyle/>
          <a:p>
            <a:r>
              <a:rPr lang="en-GB" sz="1600" dirty="0" smtClean="0"/>
              <a:t>As stated earlier in the project, there are Laws that apply to trading online that do not apply offline and any company with a web presence needs to be aware and abide by these. Each law is designed to protect a specific issue, either data, good protection, theft, deliberate sabotage, infringements of rights and expected setting of standards.</a:t>
            </a:r>
          </a:p>
          <a:p>
            <a:r>
              <a:rPr lang="en-GB" sz="1600" dirty="0" smtClean="0"/>
              <a:t>These laws are the most common, but there are other smaller laws that surround specific Internet issues, like the selling of food, the transport of animals, tax specifics, sales to overseas, sale of weapons, age restricted sales, trading rights etc. Just like ordinary society these become more self aware when a business has been around for a while.</a:t>
            </a:r>
          </a:p>
          <a:p>
            <a:r>
              <a:rPr lang="en-GB" sz="1600" b="1" dirty="0" smtClean="0"/>
              <a:t>Legislation </a:t>
            </a:r>
            <a:r>
              <a:rPr lang="en-GB" sz="1600" b="1" dirty="0"/>
              <a:t>and Regulations </a:t>
            </a:r>
            <a:endParaRPr lang="en-GB" sz="1600" dirty="0"/>
          </a:p>
          <a:p>
            <a:pPr lvl="1"/>
            <a:r>
              <a:rPr lang="en-GB" sz="1600" dirty="0" smtClean="0"/>
              <a:t>Data </a:t>
            </a:r>
            <a:r>
              <a:rPr lang="en-GB" sz="1600" dirty="0"/>
              <a:t>Protection Act 1998 </a:t>
            </a:r>
          </a:p>
          <a:p>
            <a:pPr lvl="1"/>
            <a:r>
              <a:rPr lang="en-GB" sz="1600" dirty="0"/>
              <a:t>Freedom of Information Act 2000 </a:t>
            </a:r>
          </a:p>
          <a:p>
            <a:pPr lvl="1"/>
            <a:r>
              <a:rPr lang="en-GB" sz="1600" dirty="0" smtClean="0"/>
              <a:t>Computer </a:t>
            </a:r>
            <a:r>
              <a:rPr lang="en-GB" sz="1600" dirty="0"/>
              <a:t>Misuse Act 1990 </a:t>
            </a:r>
          </a:p>
          <a:p>
            <a:pPr lvl="1"/>
            <a:r>
              <a:rPr lang="en-GB" sz="1600" dirty="0"/>
              <a:t>Copyright legislation </a:t>
            </a:r>
          </a:p>
          <a:p>
            <a:pPr lvl="1"/>
            <a:r>
              <a:rPr lang="en-GB" sz="1600" dirty="0" smtClean="0"/>
              <a:t>Consumer </a:t>
            </a:r>
            <a:r>
              <a:rPr lang="en-GB" sz="1600" dirty="0"/>
              <a:t>Credit Act 1974 </a:t>
            </a:r>
          </a:p>
          <a:p>
            <a:pPr lvl="1"/>
            <a:r>
              <a:rPr lang="en-GB" sz="1600" dirty="0" smtClean="0"/>
              <a:t>Trading </a:t>
            </a:r>
            <a:r>
              <a:rPr lang="en-GB" sz="1600" dirty="0"/>
              <a:t>Standards </a:t>
            </a:r>
          </a:p>
          <a:p>
            <a:pPr lvl="1"/>
            <a:r>
              <a:rPr lang="en-GB" sz="1600" dirty="0" smtClean="0"/>
              <a:t>Distance </a:t>
            </a:r>
            <a:r>
              <a:rPr lang="en-GB" sz="1600" dirty="0"/>
              <a:t>selling 2000 </a:t>
            </a:r>
          </a:p>
          <a:p>
            <a:pPr lvl="1"/>
            <a:r>
              <a:rPr lang="en-GB" sz="1600" dirty="0" smtClean="0"/>
              <a:t>e-commerce </a:t>
            </a:r>
            <a:r>
              <a:rPr lang="en-GB" sz="1600" dirty="0"/>
              <a:t>regulations 2002</a:t>
            </a:r>
            <a:r>
              <a:rPr lang="en-GB" sz="1600" dirty="0" smtClean="0"/>
              <a:t>.</a:t>
            </a:r>
            <a:endParaRPr lang="en-GB" sz="1600" dirty="0"/>
          </a:p>
        </p:txBody>
      </p:sp>
      <p:sp>
        <p:nvSpPr>
          <p:cNvPr id="3" name="Title 2"/>
          <p:cNvSpPr>
            <a:spLocks noGrp="1"/>
          </p:cNvSpPr>
          <p:nvPr>
            <p:ph type="title"/>
          </p:nvPr>
        </p:nvSpPr>
        <p:spPr/>
        <p:txBody>
          <a:bodyPr>
            <a:normAutofit/>
          </a:bodyPr>
          <a:lstStyle/>
          <a:p>
            <a:r>
              <a:rPr lang="en-GB" dirty="0"/>
              <a:t>Assessment Criterion P4, P5, D1 </a:t>
            </a:r>
          </a:p>
        </p:txBody>
      </p:sp>
    </p:spTree>
    <p:extLst>
      <p:ext uri="{BB962C8B-B14F-4D97-AF65-F5344CB8AC3E}">
        <p14:creationId xmlns:p14="http://schemas.microsoft.com/office/powerpoint/2010/main" val="5026867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836712"/>
            <a:ext cx="8712968" cy="5616624"/>
          </a:xfrm>
        </p:spPr>
        <p:txBody>
          <a:bodyPr>
            <a:noAutofit/>
          </a:bodyPr>
          <a:lstStyle/>
          <a:p>
            <a:pPr marL="0" indent="0">
              <a:buNone/>
            </a:pPr>
            <a:r>
              <a:rPr lang="en-GB" sz="1800" dirty="0" smtClean="0"/>
              <a:t>This Act applies to personal information about an individual </a:t>
            </a:r>
          </a:p>
          <a:p>
            <a:pPr marL="352425" indent="-352425"/>
            <a:r>
              <a:rPr lang="en-GB" sz="1800" dirty="0" smtClean="0"/>
              <a:t>It is aimed at protecting the rights of the individual to privacy. The Act is quite complex but there are basically eight common sense rules - known as the ‘data protection principles’</a:t>
            </a:r>
          </a:p>
          <a:p>
            <a:pPr marL="352425" indent="-352425"/>
            <a:r>
              <a:rPr lang="en-GB" sz="1800" dirty="0" smtClean="0"/>
              <a:t>Gives important rights to the person about whom the data is held about, </a:t>
            </a:r>
            <a:r>
              <a:rPr lang="en-GB" sz="1800" dirty="0" smtClean="0">
                <a:sym typeface="Wingdings" pitchFamily="2" charset="2"/>
              </a:rPr>
              <a:t> t</a:t>
            </a:r>
            <a:r>
              <a:rPr lang="en-GB" sz="1800" dirty="0" smtClean="0"/>
              <a:t>his includes the right to know what information is held, including information held by an employer, and the right to correct information that is wrong</a:t>
            </a:r>
          </a:p>
          <a:p>
            <a:pPr marL="544513" lvl="1" indent="-288925"/>
            <a:r>
              <a:rPr lang="en-GB" sz="1800" dirty="0" smtClean="0"/>
              <a:t>Compensation can be claimed through the courts if an organisation breaches this Act and causes damage, such as financial loss, claim for distress caused as a result of the incident</a:t>
            </a:r>
          </a:p>
          <a:p>
            <a:pPr marL="352425" indent="-352425"/>
            <a:r>
              <a:rPr lang="en-GB" sz="1800" dirty="0" smtClean="0"/>
              <a:t>If an organisation holds data on individuals, it must register under the Act</a:t>
            </a:r>
          </a:p>
          <a:p>
            <a:pPr marL="544513" lvl="1" indent="-288925"/>
            <a:r>
              <a:rPr lang="en-GB" sz="1800" dirty="0" smtClean="0"/>
              <a:t>Employees must adhere to the Act and the employer will have rules/ guidelines to follow</a:t>
            </a:r>
          </a:p>
          <a:p>
            <a:pPr marL="544513" lvl="1" indent="-288925"/>
            <a:r>
              <a:rPr lang="en-GB" sz="1800" dirty="0" smtClean="0"/>
              <a:t>The employer will be prosecuted if they break this law and if an employee is found to be negligent, he/she may be liable for prosecution too.</a:t>
            </a:r>
            <a:endParaRPr lang="en-GB" sz="2400" b="1" dirty="0" smtClean="0"/>
          </a:p>
        </p:txBody>
      </p:sp>
      <p:sp>
        <p:nvSpPr>
          <p:cNvPr id="2" name="Title 1"/>
          <p:cNvSpPr>
            <a:spLocks noGrp="1"/>
          </p:cNvSpPr>
          <p:nvPr>
            <p:ph type="title"/>
          </p:nvPr>
        </p:nvSpPr>
        <p:spPr>
          <a:xfrm>
            <a:off x="233773" y="188640"/>
            <a:ext cx="8684232" cy="504056"/>
          </a:xfrm>
        </p:spPr>
        <p:txBody>
          <a:bodyPr>
            <a:noAutofit/>
          </a:bodyPr>
          <a:lstStyle/>
          <a:p>
            <a:r>
              <a:rPr lang="en-GB" sz="2800" dirty="0" smtClean="0"/>
              <a:t> P4.1 – Legislation - Data Protection Act (1998)</a:t>
            </a:r>
            <a:endParaRPr lang="en-US" sz="2800" dirty="0"/>
          </a:p>
        </p:txBody>
      </p:sp>
    </p:spTree>
    <p:extLst>
      <p:ext uri="{BB962C8B-B14F-4D97-AF65-F5344CB8AC3E}">
        <p14:creationId xmlns:p14="http://schemas.microsoft.com/office/powerpoint/2010/main" val="264560771"/>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836712"/>
            <a:ext cx="8712968" cy="5256584"/>
          </a:xfrm>
        </p:spPr>
        <p:txBody>
          <a:bodyPr>
            <a:noAutofit/>
          </a:bodyPr>
          <a:lstStyle/>
          <a:p>
            <a:pPr>
              <a:buNone/>
            </a:pPr>
            <a:r>
              <a:rPr lang="en-US" sz="1600" dirty="0" smtClean="0"/>
              <a:t>The Act defines eight principles of information-handling practice</a:t>
            </a:r>
          </a:p>
          <a:p>
            <a:pPr>
              <a:buFont typeface="+mj-lt"/>
              <a:buAutoNum type="arabicPeriod"/>
            </a:pPr>
            <a:r>
              <a:rPr lang="en-US" sz="1600" dirty="0" smtClean="0"/>
              <a:t>Personal </a:t>
            </a:r>
            <a:r>
              <a:rPr lang="en-US" sz="1600" b="1" dirty="0" smtClean="0"/>
              <a:t>data shall be processed fairly and lawfully </a:t>
            </a:r>
            <a:r>
              <a:rPr lang="en-US" sz="1600" dirty="0" smtClean="0"/>
              <a:t>and, in particular, shall not be processed</a:t>
            </a:r>
          </a:p>
          <a:p>
            <a:pPr>
              <a:buFont typeface="+mj-lt"/>
              <a:buAutoNum type="arabicPeriod"/>
            </a:pPr>
            <a:r>
              <a:rPr lang="en-US" sz="1600" dirty="0" smtClean="0"/>
              <a:t>Personal data shall be obtained only for one or more </a:t>
            </a:r>
            <a:r>
              <a:rPr lang="en-US" sz="1600" b="1" dirty="0" smtClean="0"/>
              <a:t>specified and lawful purposes</a:t>
            </a:r>
            <a:r>
              <a:rPr lang="en-US" sz="1600" dirty="0" smtClean="0"/>
              <a:t>, and shall not be further processed in any manner incompatible with that purpose or those purposes</a:t>
            </a:r>
          </a:p>
          <a:p>
            <a:pPr>
              <a:buFont typeface="+mj-lt"/>
              <a:buAutoNum type="arabicPeriod"/>
            </a:pPr>
            <a:r>
              <a:rPr lang="en-US" sz="1600" dirty="0" smtClean="0"/>
              <a:t>Personal data shall be </a:t>
            </a:r>
            <a:r>
              <a:rPr lang="en-US" sz="1600" b="1" dirty="0" smtClean="0"/>
              <a:t>adequate, relevant </a:t>
            </a:r>
            <a:r>
              <a:rPr lang="en-US" sz="1600" dirty="0" smtClean="0"/>
              <a:t>and not excessive in relation to the </a:t>
            </a:r>
            <a:r>
              <a:rPr lang="en-US" sz="1600" b="1" dirty="0" smtClean="0"/>
              <a:t>purpose or purposes </a:t>
            </a:r>
            <a:r>
              <a:rPr lang="en-US" sz="1600" dirty="0" smtClean="0"/>
              <a:t>for which they are processed</a:t>
            </a:r>
          </a:p>
          <a:p>
            <a:pPr>
              <a:buFont typeface="+mj-lt"/>
              <a:buAutoNum type="arabicPeriod"/>
            </a:pPr>
            <a:r>
              <a:rPr lang="en-US" sz="1600" dirty="0" smtClean="0"/>
              <a:t>Personal data shall be </a:t>
            </a:r>
            <a:r>
              <a:rPr lang="en-US" sz="1600" b="1" dirty="0" smtClean="0"/>
              <a:t>accurate and, where necessary, kept up to date</a:t>
            </a:r>
            <a:endParaRPr lang="en-US" sz="1600" dirty="0" smtClean="0"/>
          </a:p>
          <a:p>
            <a:pPr>
              <a:buFont typeface="+mj-lt"/>
              <a:buAutoNum type="arabicPeriod"/>
            </a:pPr>
            <a:r>
              <a:rPr lang="en-US" sz="1600" dirty="0" smtClean="0"/>
              <a:t>Personal data processed for any purpose or purposes shall </a:t>
            </a:r>
            <a:r>
              <a:rPr lang="en-US" sz="1600" b="1" dirty="0" smtClean="0"/>
              <a:t>not be kept for longer than is necessary </a:t>
            </a:r>
            <a:r>
              <a:rPr lang="en-US" sz="1600" dirty="0" smtClean="0"/>
              <a:t>for that purpose or those purposes</a:t>
            </a:r>
          </a:p>
          <a:p>
            <a:pPr>
              <a:buFont typeface="+mj-lt"/>
              <a:buAutoNum type="arabicPeriod"/>
            </a:pPr>
            <a:r>
              <a:rPr lang="en-US" sz="1600" dirty="0" smtClean="0"/>
              <a:t>Personal data shall be </a:t>
            </a:r>
            <a:r>
              <a:rPr lang="en-US" sz="1600" b="1" dirty="0" smtClean="0"/>
              <a:t>processed in accordance with the rights of data </a:t>
            </a:r>
            <a:r>
              <a:rPr lang="en-US" sz="1600" dirty="0" smtClean="0"/>
              <a:t>subjects under this Act.</a:t>
            </a:r>
          </a:p>
          <a:p>
            <a:pPr>
              <a:buFont typeface="+mj-lt"/>
              <a:buAutoNum type="arabicPeriod"/>
            </a:pPr>
            <a:r>
              <a:rPr lang="en-US" sz="1600" dirty="0" smtClean="0"/>
              <a:t>Appropriate </a:t>
            </a:r>
            <a:r>
              <a:rPr lang="en-US" sz="1600" b="1" dirty="0" smtClean="0"/>
              <a:t>technical and </a:t>
            </a:r>
            <a:r>
              <a:rPr lang="en-US" sz="1600" b="1" dirty="0" err="1" smtClean="0"/>
              <a:t>organisational</a:t>
            </a:r>
            <a:r>
              <a:rPr lang="en-US" sz="1600" b="1" dirty="0" smtClean="0"/>
              <a:t> measures </a:t>
            </a:r>
            <a:r>
              <a:rPr lang="en-US" sz="1600" dirty="0" smtClean="0"/>
              <a:t>shall be taken against </a:t>
            </a:r>
            <a:r>
              <a:rPr lang="en-US" sz="1600" b="1" dirty="0" err="1" smtClean="0"/>
              <a:t>unauthorised</a:t>
            </a:r>
            <a:r>
              <a:rPr lang="en-US" sz="1600" b="1" dirty="0" smtClean="0"/>
              <a:t> or unlawful processing of personal data </a:t>
            </a:r>
            <a:r>
              <a:rPr lang="en-US" sz="1600" dirty="0" smtClean="0"/>
              <a:t>and against accidental loss or destruction of, or damage to, personal data</a:t>
            </a:r>
          </a:p>
          <a:p>
            <a:pPr>
              <a:buFont typeface="+mj-lt"/>
              <a:buAutoNum type="arabicPeriod"/>
            </a:pPr>
            <a:r>
              <a:rPr lang="en-US" sz="1600" dirty="0" smtClean="0"/>
              <a:t>Personal data shall not be </a:t>
            </a:r>
            <a:r>
              <a:rPr lang="en-US" sz="1600" b="1" dirty="0" smtClean="0"/>
              <a:t>transferred to a country or territory outside the European Economic Area </a:t>
            </a:r>
            <a:r>
              <a:rPr lang="en-US" sz="1600" dirty="0" smtClean="0"/>
              <a:t>unless that country or territory ensures an adequate level of protection for the rights and freedoms of data subjects</a:t>
            </a:r>
            <a:r>
              <a:rPr lang="en-US" sz="1600" dirty="0"/>
              <a:t> </a:t>
            </a:r>
            <a:r>
              <a:rPr lang="en-US" sz="1600" dirty="0" smtClean="0"/>
              <a:t>in relation to the processing of personal data</a:t>
            </a:r>
          </a:p>
        </p:txBody>
      </p:sp>
      <p:sp>
        <p:nvSpPr>
          <p:cNvPr id="25" name="Title 1"/>
          <p:cNvSpPr txBox="1">
            <a:spLocks/>
          </p:cNvSpPr>
          <p:nvPr/>
        </p:nvSpPr>
        <p:spPr>
          <a:xfrm>
            <a:off x="233773" y="188640"/>
            <a:ext cx="8684232" cy="504056"/>
          </a:xfrm>
          <a:prstGeom prst="rect">
            <a:avLst/>
          </a:prstGeom>
        </p:spPr>
        <p:txBody>
          <a:bodyPr vert="horz" lIns="0" tIns="0" rIns="0" bIns="0" rtlCol="0" anchor="b" anchorCtr="0">
            <a:noAutofit/>
            <a:scene3d>
              <a:camera prst="orthographicFront"/>
              <a:lightRig rig="soft" dir="t"/>
            </a:scene3d>
            <a:sp3d prstMaterial="softEdge">
              <a:bevelT w="25400" h="25400"/>
            </a:sp3d>
          </a:bodyPr>
          <a:lstStyle>
            <a:lvl1pPr algn="ctr"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lvl="0" algn="l">
              <a:spcBef>
                <a:spcPts val="0"/>
              </a:spcBef>
            </a:pPr>
            <a:r>
              <a:rPr lang="en-GB" sz="2800" b="0" dirty="0">
                <a:solidFill>
                  <a:prstClr val="black"/>
                </a:solidFill>
                <a:effectLst/>
                <a:ea typeface="+mn-ea"/>
                <a:cs typeface="+mn-cs"/>
              </a:rPr>
              <a:t> P4.1 – Legislation - Data Protection Act (1998)</a:t>
            </a:r>
            <a:endParaRPr lang="en-US" sz="2800" b="0" dirty="0">
              <a:solidFill>
                <a:prstClr val="black"/>
              </a:solidFill>
              <a:effectLst/>
              <a:ea typeface="+mn-ea"/>
              <a:cs typeface="+mn-cs"/>
            </a:endParaRPr>
          </a:p>
        </p:txBody>
      </p:sp>
    </p:spTree>
    <p:extLst>
      <p:ext uri="{BB962C8B-B14F-4D97-AF65-F5344CB8AC3E}">
        <p14:creationId xmlns:p14="http://schemas.microsoft.com/office/powerpoint/2010/main" val="9051219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908720"/>
            <a:ext cx="8712968" cy="5400600"/>
          </a:xfrm>
        </p:spPr>
        <p:txBody>
          <a:bodyPr>
            <a:normAutofit/>
          </a:bodyPr>
          <a:lstStyle/>
          <a:p>
            <a:pPr marL="365125" indent="-365125">
              <a:buNone/>
            </a:pPr>
            <a:r>
              <a:rPr lang="en-GB" sz="2400" dirty="0" smtClean="0"/>
              <a:t>The act says that data must be:</a:t>
            </a:r>
          </a:p>
          <a:p>
            <a:pPr>
              <a:buClr>
                <a:srgbClr val="FF6600"/>
              </a:buClr>
              <a:buFontTx/>
              <a:buAutoNum type="arabicPeriod"/>
            </a:pPr>
            <a:r>
              <a:rPr lang="en-GB" sz="2000" dirty="0" smtClean="0"/>
              <a:t>Fairly and lawfully processed (used)</a:t>
            </a:r>
          </a:p>
          <a:p>
            <a:pPr>
              <a:buClr>
                <a:srgbClr val="FF6600"/>
              </a:buClr>
              <a:buFontTx/>
              <a:buAutoNum type="arabicPeriod"/>
            </a:pPr>
            <a:r>
              <a:rPr lang="en-GB" sz="2000" dirty="0"/>
              <a:t>U</a:t>
            </a:r>
            <a:r>
              <a:rPr lang="en-GB" sz="2000" dirty="0" smtClean="0"/>
              <a:t>sed for limited purposes</a:t>
            </a:r>
          </a:p>
          <a:p>
            <a:pPr>
              <a:buClr>
                <a:srgbClr val="FF6600"/>
              </a:buClr>
              <a:buFontTx/>
              <a:buAutoNum type="arabicPeriod"/>
            </a:pPr>
            <a:r>
              <a:rPr lang="en-GB" sz="2000" dirty="0"/>
              <a:t>A</a:t>
            </a:r>
            <a:r>
              <a:rPr lang="en-GB" sz="2000" dirty="0" smtClean="0"/>
              <a:t>dequate and relevant - only what is needed may be used</a:t>
            </a:r>
          </a:p>
          <a:p>
            <a:pPr>
              <a:buClr>
                <a:srgbClr val="FF6600"/>
              </a:buClr>
              <a:buFontTx/>
              <a:buAutoNum type="arabicPeriod"/>
            </a:pPr>
            <a:r>
              <a:rPr lang="en-GB" sz="2000" dirty="0"/>
              <a:t>A</a:t>
            </a:r>
            <a:r>
              <a:rPr lang="en-GB" sz="2000" dirty="0" smtClean="0"/>
              <a:t>ccurate</a:t>
            </a:r>
          </a:p>
          <a:p>
            <a:pPr>
              <a:buClr>
                <a:srgbClr val="FF6600"/>
              </a:buClr>
              <a:buFontTx/>
              <a:buAutoNum type="arabicPeriod"/>
            </a:pPr>
            <a:r>
              <a:rPr lang="en-GB" sz="2000" dirty="0"/>
              <a:t>N</a:t>
            </a:r>
            <a:r>
              <a:rPr lang="en-GB" sz="2000" dirty="0" smtClean="0"/>
              <a:t>ot kept for longer than is necessary</a:t>
            </a:r>
          </a:p>
          <a:p>
            <a:pPr>
              <a:buClr>
                <a:srgbClr val="FF6600"/>
              </a:buClr>
              <a:buFontTx/>
              <a:buAutoNum type="arabicPeriod"/>
            </a:pPr>
            <a:r>
              <a:rPr lang="en-GB" sz="2000" dirty="0"/>
              <a:t>A</a:t>
            </a:r>
            <a:r>
              <a:rPr lang="en-GB" sz="2000" dirty="0" smtClean="0"/>
              <a:t>ccessible to the individual and able to be corrected or removed where necessary</a:t>
            </a:r>
          </a:p>
          <a:p>
            <a:pPr>
              <a:buClr>
                <a:srgbClr val="FF6600"/>
              </a:buClr>
              <a:buFontTx/>
              <a:buAutoNum type="arabicPeriod"/>
            </a:pPr>
            <a:r>
              <a:rPr lang="en-GB" sz="2000" dirty="0"/>
              <a:t>S</a:t>
            </a:r>
            <a:r>
              <a:rPr lang="en-GB" sz="2000" dirty="0" smtClean="0"/>
              <a:t>ecure</a:t>
            </a:r>
          </a:p>
          <a:p>
            <a:pPr>
              <a:buClr>
                <a:srgbClr val="FF6600"/>
              </a:buClr>
              <a:buFontTx/>
              <a:buAutoNum type="arabicPeriod"/>
            </a:pPr>
            <a:r>
              <a:rPr lang="en-GB" sz="2000" dirty="0" smtClean="0"/>
              <a:t>Not transferred to countries without adequate protection.</a:t>
            </a:r>
          </a:p>
          <a:p>
            <a:pPr marL="109728" indent="0">
              <a:buClr>
                <a:srgbClr val="FF6600"/>
              </a:buClr>
              <a:buNone/>
            </a:pPr>
            <a:endParaRPr lang="en-GB" sz="2000" b="1" dirty="0" smtClean="0"/>
          </a:p>
          <a:p>
            <a:pPr marL="109728" indent="0">
              <a:buClr>
                <a:srgbClr val="FF6600"/>
              </a:buClr>
              <a:buNone/>
            </a:pPr>
            <a:r>
              <a:rPr lang="en-GB" sz="2000" b="1" dirty="0" smtClean="0"/>
              <a:t>Task </a:t>
            </a:r>
            <a:r>
              <a:rPr lang="en-GB" sz="2000" b="1" dirty="0"/>
              <a:t>1 </a:t>
            </a:r>
            <a:r>
              <a:rPr lang="en-GB" sz="2000" b="1" dirty="0" smtClean="0"/>
              <a:t>– P4.1</a:t>
            </a:r>
            <a:r>
              <a:rPr lang="en-GB" sz="2000" dirty="0" smtClean="0"/>
              <a:t> </a:t>
            </a:r>
            <a:r>
              <a:rPr lang="en-GB" sz="2000" dirty="0"/>
              <a:t>- Produce a </a:t>
            </a:r>
            <a:r>
              <a:rPr lang="en-GB" sz="2000" b="1" dirty="0"/>
              <a:t>report</a:t>
            </a:r>
            <a:r>
              <a:rPr lang="en-GB" sz="2000" dirty="0"/>
              <a:t> describing the risks and the measures employees/employers need to consider when dealing within data held</a:t>
            </a:r>
          </a:p>
          <a:p>
            <a:pPr>
              <a:buClr>
                <a:srgbClr val="FF6600"/>
              </a:buClr>
              <a:buFontTx/>
              <a:buAutoNum type="arabicPeriod"/>
            </a:pPr>
            <a:endParaRPr lang="en-GB" sz="2000" dirty="0"/>
          </a:p>
        </p:txBody>
      </p:sp>
      <p:sp>
        <p:nvSpPr>
          <p:cNvPr id="25" name="Title 1"/>
          <p:cNvSpPr txBox="1">
            <a:spLocks/>
          </p:cNvSpPr>
          <p:nvPr/>
        </p:nvSpPr>
        <p:spPr>
          <a:xfrm>
            <a:off x="233773" y="260648"/>
            <a:ext cx="8684232" cy="504056"/>
          </a:xfrm>
          <a:prstGeom prst="rect">
            <a:avLst/>
          </a:prstGeom>
        </p:spPr>
        <p:txBody>
          <a:bodyPr vert="horz" lIns="0" tIns="0" rIns="0" bIns="0" rtlCol="0" anchor="b" anchorCtr="0">
            <a:noAutofit/>
            <a:scene3d>
              <a:camera prst="orthographicFront"/>
              <a:lightRig rig="soft" dir="t"/>
            </a:scene3d>
            <a:sp3d prstMaterial="softEdge">
              <a:bevelT w="25400" h="25400"/>
            </a:sp3d>
          </a:bodyPr>
          <a:lstStyle>
            <a:lvl1pPr algn="ctr"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dirty="0"/>
              <a:t> P4.1 – Legislation </a:t>
            </a:r>
            <a:r>
              <a:rPr lang="en-GB" sz="2800" dirty="0" smtClean="0"/>
              <a:t>- </a:t>
            </a:r>
            <a:r>
              <a:rPr lang="en-GB" sz="2800" dirty="0"/>
              <a:t>Data Protection Act (1998)</a:t>
            </a:r>
            <a:endParaRPr lang="en-US" sz="2800" dirty="0"/>
          </a:p>
        </p:txBody>
      </p:sp>
      <p:graphicFrame>
        <p:nvGraphicFramePr>
          <p:cNvPr id="26" name="Table 25"/>
          <p:cNvGraphicFramePr>
            <a:graphicFrameLocks noGrp="1"/>
          </p:cNvGraphicFramePr>
          <p:nvPr>
            <p:extLst>
              <p:ext uri="{D42A27DB-BD31-4B8C-83A1-F6EECF244321}">
                <p14:modId xmlns:p14="http://schemas.microsoft.com/office/powerpoint/2010/main" val="4230969777"/>
              </p:ext>
            </p:extLst>
          </p:nvPr>
        </p:nvGraphicFramePr>
        <p:xfrm>
          <a:off x="2067949" y="5949280"/>
          <a:ext cx="5015880" cy="370840"/>
        </p:xfrm>
        <a:graphic>
          <a:graphicData uri="http://schemas.openxmlformats.org/drawingml/2006/table">
            <a:tbl>
              <a:tblPr firstRow="1" bandRow="1">
                <a:tableStyleId>{5C22544A-7EE6-4342-B048-85BDC9FD1C3A}</a:tableStyleId>
              </a:tblPr>
              <a:tblGrid>
                <a:gridCol w="2507940"/>
                <a:gridCol w="2507940"/>
              </a:tblGrid>
              <a:tr h="370840">
                <a:tc>
                  <a:txBody>
                    <a:bodyPr/>
                    <a:lstStyle/>
                    <a:p>
                      <a:pPr marL="713232" lvl="1" indent="-457200" algn="ctr"/>
                      <a:r>
                        <a:rPr lang="en-GB" sz="1800" dirty="0" smtClean="0">
                          <a:solidFill>
                            <a:schemeClr val="tx1"/>
                          </a:solidFill>
                          <a:latin typeface="Calibri" pitchFamily="34" charset="0"/>
                          <a:cs typeface="Calibri" pitchFamily="34" charset="0"/>
                        </a:rPr>
                        <a:t>What is it?</a:t>
                      </a:r>
                    </a:p>
                  </a:txBody>
                  <a:tcPr>
                    <a:solidFill>
                      <a:schemeClr val="tx2">
                        <a:lumMod val="20000"/>
                        <a:lumOff val="80000"/>
                      </a:schemeClr>
                    </a:solidFill>
                  </a:tcPr>
                </a:tc>
                <a:tc>
                  <a:txBody>
                    <a:bodyPr/>
                    <a:lstStyle/>
                    <a:p>
                      <a:pPr algn="ctr"/>
                      <a:r>
                        <a:rPr lang="en-GB" sz="1800" dirty="0" smtClean="0">
                          <a:solidFill>
                            <a:schemeClr val="tx1"/>
                          </a:solidFill>
                          <a:latin typeface="Calibri" pitchFamily="34" charset="0"/>
                          <a:cs typeface="Calibri" pitchFamily="34" charset="0"/>
                        </a:rPr>
                        <a:t>Adhering to Legislation</a:t>
                      </a:r>
                      <a:endParaRPr lang="en-GB" dirty="0">
                        <a:solidFill>
                          <a:schemeClr val="tx1"/>
                        </a:solidFill>
                        <a:latin typeface="Calibri" pitchFamily="34" charset="0"/>
                        <a:cs typeface="Calibri" pitchFamily="34" charset="0"/>
                      </a:endParaRPr>
                    </a:p>
                  </a:txBody>
                  <a:tcPr>
                    <a:solidFill>
                      <a:schemeClr val="tx2">
                        <a:lumMod val="20000"/>
                        <a:lumOff val="80000"/>
                      </a:schemeClr>
                    </a:solidFill>
                  </a:tcPr>
                </a:tc>
              </a:tr>
            </a:tbl>
          </a:graphicData>
        </a:graphic>
      </p:graphicFrame>
    </p:spTree>
    <p:extLst>
      <p:ext uri="{BB962C8B-B14F-4D97-AF65-F5344CB8AC3E}">
        <p14:creationId xmlns:p14="http://schemas.microsoft.com/office/powerpoint/2010/main" val="79578054"/>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3773" y="836712"/>
            <a:ext cx="8712968" cy="5760640"/>
          </a:xfrm>
        </p:spPr>
        <p:txBody>
          <a:bodyPr>
            <a:noAutofit/>
          </a:bodyPr>
          <a:lstStyle/>
          <a:p>
            <a:pPr marL="0" indent="0">
              <a:buNone/>
            </a:pPr>
            <a:r>
              <a:rPr lang="en-GB" sz="1800" dirty="0" smtClean="0"/>
              <a:t>The Freedom of Information Act gives a person the right to ask any public body - such as the </a:t>
            </a:r>
            <a:r>
              <a:rPr lang="en-GB" sz="1800" b="1" dirty="0" smtClean="0"/>
              <a:t>local authorities and councils, hospitals and doctors’ surgeries, schools, colleges and universities, the police </a:t>
            </a:r>
            <a:r>
              <a:rPr lang="en-GB" sz="1800" dirty="0" smtClean="0"/>
              <a:t>- for all the information they have on a particular subject. </a:t>
            </a:r>
          </a:p>
          <a:p>
            <a:pPr marL="258763" indent="-255588"/>
            <a:r>
              <a:rPr lang="en-GB" sz="1800" b="1" dirty="0" smtClean="0"/>
              <a:t>Everyone </a:t>
            </a:r>
            <a:r>
              <a:rPr lang="en-GB" sz="1800" dirty="0" smtClean="0"/>
              <a:t>can make a request for information - there are no restrictions on age, nationality, or the area lived in</a:t>
            </a:r>
          </a:p>
          <a:p>
            <a:pPr marL="258763" indent="-255588"/>
            <a:r>
              <a:rPr lang="en-GB" sz="1800" dirty="0" smtClean="0"/>
              <a:t>Unless there’s a good reason, the organisation must provide the information within 20 working days</a:t>
            </a:r>
          </a:p>
          <a:p>
            <a:pPr marL="258763" indent="-255588"/>
            <a:r>
              <a:rPr lang="en-GB" sz="1800" dirty="0" smtClean="0"/>
              <a:t>You can also ask for all the personal information they hold on you - </a:t>
            </a:r>
            <a:r>
              <a:rPr lang="en-GB" sz="1800" b="1" dirty="0" smtClean="0"/>
              <a:t>some information might be withheld </a:t>
            </a:r>
            <a:r>
              <a:rPr lang="en-GB" sz="1800" dirty="0" smtClean="0"/>
              <a:t>to protect various interests which are allowed for by the Act / If this is the case, then they </a:t>
            </a:r>
            <a:r>
              <a:rPr lang="en-GB" sz="1800" b="1" dirty="0" smtClean="0"/>
              <a:t>must say why they have withheld any information</a:t>
            </a:r>
            <a:r>
              <a:rPr lang="en-GB" sz="1800" dirty="0" smtClean="0"/>
              <a:t> </a:t>
            </a:r>
          </a:p>
          <a:p>
            <a:pPr marL="258763" indent="-255588"/>
            <a:r>
              <a:rPr lang="en-GB" sz="1800" dirty="0" smtClean="0"/>
              <a:t>There is </a:t>
            </a:r>
            <a:r>
              <a:rPr lang="en-GB" sz="1800" b="1" dirty="0" smtClean="0"/>
              <a:t>often no fee attached to making a request </a:t>
            </a:r>
            <a:r>
              <a:rPr lang="en-GB" sz="1800" dirty="0" smtClean="0"/>
              <a:t>under the Freedom of Information Act unless it is in excess of a certain cost limit </a:t>
            </a:r>
            <a:r>
              <a:rPr lang="en-GB" sz="1800" dirty="0" smtClean="0">
                <a:sym typeface="Wingdings" pitchFamily="2" charset="2"/>
              </a:rPr>
              <a:t>then </a:t>
            </a:r>
            <a:r>
              <a:rPr lang="en-GB" sz="1800" dirty="0" smtClean="0"/>
              <a:t>Administration charges, for photocopying and postage for example, may be levied at the discretion of the organisation. If information is requested about themselves, it will be handled under the Data Protection Act</a:t>
            </a:r>
          </a:p>
          <a:p>
            <a:pPr marL="109728" indent="0">
              <a:buNone/>
            </a:pPr>
            <a:r>
              <a:rPr lang="en-GB" sz="1800" b="1" dirty="0" smtClean="0"/>
              <a:t>Task 2 – P4.2 </a:t>
            </a:r>
            <a:r>
              <a:rPr lang="en-GB" sz="1800" dirty="0" smtClean="0"/>
              <a:t>- Produce a </a:t>
            </a:r>
            <a:r>
              <a:rPr lang="en-GB" sz="1800" b="1" dirty="0" smtClean="0"/>
              <a:t>report</a:t>
            </a:r>
            <a:r>
              <a:rPr lang="en-GB" sz="1800" dirty="0" smtClean="0"/>
              <a:t> describing how employees/employers are obliged to provide information to interested parties </a:t>
            </a:r>
          </a:p>
        </p:txBody>
      </p:sp>
      <p:sp>
        <p:nvSpPr>
          <p:cNvPr id="2" name="Title 1"/>
          <p:cNvSpPr>
            <a:spLocks noGrp="1"/>
          </p:cNvSpPr>
          <p:nvPr>
            <p:ph type="title"/>
          </p:nvPr>
        </p:nvSpPr>
        <p:spPr>
          <a:xfrm>
            <a:off x="179512" y="188640"/>
            <a:ext cx="8820472" cy="504056"/>
          </a:xfrm>
        </p:spPr>
        <p:txBody>
          <a:bodyPr>
            <a:noAutofit/>
          </a:bodyPr>
          <a:lstStyle/>
          <a:p>
            <a:r>
              <a:rPr lang="en-GB" sz="2400" dirty="0" smtClean="0"/>
              <a:t> </a:t>
            </a:r>
            <a:r>
              <a:rPr lang="en-GB" sz="2400" dirty="0"/>
              <a:t> </a:t>
            </a:r>
            <a:r>
              <a:rPr lang="en-GB" sz="2400" dirty="0" smtClean="0"/>
              <a:t>P4.2 </a:t>
            </a:r>
            <a:r>
              <a:rPr lang="en-GB" sz="2400" dirty="0"/>
              <a:t>– </a:t>
            </a:r>
            <a:r>
              <a:rPr lang="en-GB" sz="2400" dirty="0" smtClean="0"/>
              <a:t>Legislation - Freedom of Information Act (2000)</a:t>
            </a:r>
            <a:endParaRPr lang="en-US" sz="2400" dirty="0"/>
          </a:p>
        </p:txBody>
      </p:sp>
    </p:spTree>
    <p:extLst>
      <p:ext uri="{BB962C8B-B14F-4D97-AF65-F5344CB8AC3E}">
        <p14:creationId xmlns:p14="http://schemas.microsoft.com/office/powerpoint/2010/main" val="1411418652"/>
      </p:ext>
    </p:extLst>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10230</TotalTime>
  <Words>7267</Words>
  <Application>Microsoft Office PowerPoint</Application>
  <PresentationFormat>On-screen Show (4:3)</PresentationFormat>
  <Paragraphs>457</Paragraphs>
  <Slides>42</Slides>
  <Notes>19</Notes>
  <HiddenSlides>14</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Concourse</vt:lpstr>
      <vt:lpstr>Unit 06</vt:lpstr>
      <vt:lpstr>LO4 - Assessment Criteria</vt:lpstr>
      <vt:lpstr>Assessment Criterion P4, P5, D1 </vt:lpstr>
      <vt:lpstr>Assessment Criterion P4, P5, D1 </vt:lpstr>
      <vt:lpstr>Assessment Criterion P4, P5, D1 </vt:lpstr>
      <vt:lpstr> P4.1 – Legislation - Data Protection Act (1998)</vt:lpstr>
      <vt:lpstr>PowerPoint Presentation</vt:lpstr>
      <vt:lpstr>PowerPoint Presentation</vt:lpstr>
      <vt:lpstr>  P4.2 – Legislation - Freedom of Information Act (2000)</vt:lpstr>
      <vt:lpstr> P4.3 – Legislation – Copyright, Designs and Patents Act (1994)</vt:lpstr>
      <vt:lpstr>PowerPoint Presentation</vt:lpstr>
      <vt:lpstr> P4.4 – Legislation – Computer Misuse Act 1990</vt:lpstr>
      <vt:lpstr> P4.4 – Legislation – Computer Misuse Act 1990</vt:lpstr>
      <vt:lpstr> P4.4 – Legislation – Computer Misuse Act 1990</vt:lpstr>
      <vt:lpstr> P4.4 – Legislation – Computer Misuse Act 1990</vt:lpstr>
      <vt:lpstr>PowerPoint Presentation</vt:lpstr>
      <vt:lpstr> P4.5 – Legislation – Consumer Credit Act 1974</vt:lpstr>
      <vt:lpstr>P4.6 – Legislation – Consumer Protection Regulation 2005</vt:lpstr>
      <vt:lpstr>P4.7 – Legislation – Trading Standards</vt:lpstr>
      <vt:lpstr>P4.7 – Legislation – Trading Standards</vt:lpstr>
      <vt:lpstr>P4.8 – Legislation – e-commerce regulations 2002</vt:lpstr>
      <vt:lpstr>P4.8 – Legislation – e-commerce regulations 2002</vt:lpstr>
      <vt:lpstr>P5.1 – Social Implications of e-commerce - Marketing</vt:lpstr>
      <vt:lpstr>P5.1 – Social Implications of e-commerce - Marketing</vt:lpstr>
      <vt:lpstr>P5.2 – Social Implications of e-commerce – Business Function</vt:lpstr>
      <vt:lpstr>P5.2 – Social Implications of e-commerce – Business Function</vt:lpstr>
      <vt:lpstr>P5.3 – Social Implications of e-commerce – Customer Benefits</vt:lpstr>
      <vt:lpstr>P5.3 – Social Implications of e-commerce – Customer Benefits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Task List</vt:lpstr>
      <vt:lpstr>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cp:lastModifiedBy>
  <cp:revision>225</cp:revision>
  <dcterms:created xsi:type="dcterms:W3CDTF">2010-12-28T13:51:34Z</dcterms:created>
  <dcterms:modified xsi:type="dcterms:W3CDTF">2013-12-25T10:48:07Z</dcterms:modified>
</cp:coreProperties>
</file>